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Now Bold" charset="1" panose="00000800000000000000"/>
      <p:regular r:id="rId28"/>
    </p:embeddedFont>
    <p:embeddedFont>
      <p:font typeface="Open Sans Bold" charset="1" panose="020B0806030504020204"/>
      <p:regular r:id="rId29"/>
    </p:embeddedFont>
    <p:embeddedFont>
      <p:font typeface="Open Sauce" charset="1" panose="00000500000000000000"/>
      <p:regular r:id="rId30"/>
    </p:embeddedFont>
    <p:embeddedFont>
      <p:font typeface="Open Sauce Bold" charset="1" panose="00000800000000000000"/>
      <p:regular r:id="rId31"/>
    </p:embeddedFont>
    <p:embeddedFont>
      <p:font typeface="Open Sans Extra Bold" charset="1" panose="020B0906030804020204"/>
      <p:regular r:id="rId32"/>
    </p:embeddedFont>
    <p:embeddedFont>
      <p:font typeface="Open Sans" charset="1" panose="020B0606030504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9.jpeg" Type="http://schemas.openxmlformats.org/officeDocument/2006/relationships/image"/><Relationship Id="rId6" Target="../media/VAGZwcfOmW0.mp4" Type="http://schemas.openxmlformats.org/officeDocument/2006/relationships/video"/><Relationship Id="rId7" Target="../media/VAGZwcfOmW0.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jpeg" Type="http://schemas.openxmlformats.org/officeDocument/2006/relationships/image"/><Relationship Id="rId6" Target="../media/VAGZwBIUXe8.mp4" Type="http://schemas.openxmlformats.org/officeDocument/2006/relationships/video"/><Relationship Id="rId7" Target="../media/VAGZwBIUXe8.mp4" Type="http://schemas.microsoft.com/office/2007/relationships/media"/></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 Id="rId7" Target="../media/VAGZwUqVsqo.mp4" Type="http://schemas.openxmlformats.org/officeDocument/2006/relationships/video"/><Relationship Id="rId8" Target="../media/VAGZwUqVsqo.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7.jpeg" Type="http://schemas.openxmlformats.org/officeDocument/2006/relationships/image"/><Relationship Id="rId6" Target="../media/VAGZxvK3THE.mp4" Type="http://schemas.openxmlformats.org/officeDocument/2006/relationships/video"/><Relationship Id="rId7" Target="../media/VAGZxvK3THE.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897689" y="-1791025"/>
            <a:ext cx="4066773" cy="4066773"/>
          </a:xfrm>
          <a:custGeom>
            <a:avLst/>
            <a:gdLst/>
            <a:ahLst/>
            <a:cxnLst/>
            <a:rect r="r" b="b" t="t" l="l"/>
            <a:pathLst>
              <a:path h="4066773" w="4066773">
                <a:moveTo>
                  <a:pt x="0" y="0"/>
                </a:moveTo>
                <a:lnTo>
                  <a:pt x="4066773" y="0"/>
                </a:lnTo>
                <a:lnTo>
                  <a:pt x="4066773" y="4066773"/>
                </a:lnTo>
                <a:lnTo>
                  <a:pt x="0" y="4066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33387" y="7787676"/>
            <a:ext cx="4066773" cy="4066773"/>
          </a:xfrm>
          <a:custGeom>
            <a:avLst/>
            <a:gdLst/>
            <a:ahLst/>
            <a:cxnLst/>
            <a:rect r="r" b="b" t="t" l="l"/>
            <a:pathLst>
              <a:path h="4066773" w="4066773">
                <a:moveTo>
                  <a:pt x="0" y="0"/>
                </a:moveTo>
                <a:lnTo>
                  <a:pt x="4066774" y="0"/>
                </a:lnTo>
                <a:lnTo>
                  <a:pt x="4066774" y="4066773"/>
                </a:lnTo>
                <a:lnTo>
                  <a:pt x="0" y="4066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914101" y="1650519"/>
            <a:ext cx="12459799" cy="3920945"/>
            <a:chOff x="0" y="0"/>
            <a:chExt cx="3281593" cy="1032677"/>
          </a:xfrm>
        </p:grpSpPr>
        <p:sp>
          <p:nvSpPr>
            <p:cNvPr name="Freeform 6" id="6"/>
            <p:cNvSpPr/>
            <p:nvPr/>
          </p:nvSpPr>
          <p:spPr>
            <a:xfrm flipH="false" flipV="false" rot="0">
              <a:off x="0" y="0"/>
              <a:ext cx="3281593" cy="1032677"/>
            </a:xfrm>
            <a:custGeom>
              <a:avLst/>
              <a:gdLst/>
              <a:ahLst/>
              <a:cxnLst/>
              <a:rect r="r" b="b" t="t" l="l"/>
              <a:pathLst>
                <a:path h="1032677" w="3281593">
                  <a:moveTo>
                    <a:pt x="4349" y="0"/>
                  </a:moveTo>
                  <a:lnTo>
                    <a:pt x="3277244" y="0"/>
                  </a:lnTo>
                  <a:cubicBezTo>
                    <a:pt x="3278397" y="0"/>
                    <a:pt x="3279503" y="458"/>
                    <a:pt x="3280319" y="1274"/>
                  </a:cubicBezTo>
                  <a:cubicBezTo>
                    <a:pt x="3281135" y="2090"/>
                    <a:pt x="3281593" y="3196"/>
                    <a:pt x="3281593" y="4349"/>
                  </a:cubicBezTo>
                  <a:lnTo>
                    <a:pt x="3281593" y="1028328"/>
                  </a:lnTo>
                  <a:cubicBezTo>
                    <a:pt x="3281593" y="1029481"/>
                    <a:pt x="3281135" y="1030587"/>
                    <a:pt x="3280319" y="1031403"/>
                  </a:cubicBezTo>
                  <a:cubicBezTo>
                    <a:pt x="3279503" y="1032219"/>
                    <a:pt x="3278397" y="1032677"/>
                    <a:pt x="3277244" y="1032677"/>
                  </a:cubicBezTo>
                  <a:lnTo>
                    <a:pt x="4349" y="1032677"/>
                  </a:lnTo>
                  <a:cubicBezTo>
                    <a:pt x="1947" y="1032677"/>
                    <a:pt x="0" y="1030730"/>
                    <a:pt x="0" y="1028328"/>
                  </a:cubicBezTo>
                  <a:lnTo>
                    <a:pt x="0" y="4349"/>
                  </a:lnTo>
                  <a:cubicBezTo>
                    <a:pt x="0" y="3196"/>
                    <a:pt x="458" y="2090"/>
                    <a:pt x="1274" y="1274"/>
                  </a:cubicBezTo>
                  <a:cubicBezTo>
                    <a:pt x="2090" y="458"/>
                    <a:pt x="3196" y="0"/>
                    <a:pt x="4349" y="0"/>
                  </a:cubicBezTo>
                  <a:close/>
                </a:path>
              </a:pathLst>
            </a:custGeom>
            <a:solidFill>
              <a:srgbClr val="00569E">
                <a:alpha val="81961"/>
              </a:srgbClr>
            </a:solidFill>
          </p:spPr>
        </p:sp>
        <p:sp>
          <p:nvSpPr>
            <p:cNvPr name="TextBox 7" id="7"/>
            <p:cNvSpPr txBox="true"/>
            <p:nvPr/>
          </p:nvSpPr>
          <p:spPr>
            <a:xfrm>
              <a:off x="0" y="-28575"/>
              <a:ext cx="3281593" cy="1061252"/>
            </a:xfrm>
            <a:prstGeom prst="rect">
              <a:avLst/>
            </a:prstGeom>
          </p:spPr>
          <p:txBody>
            <a:bodyPr anchor="ctr" rtlCol="false" tIns="50800" lIns="50800" bIns="50800" rIns="50800"/>
            <a:lstStyle/>
            <a:p>
              <a:pPr algn="ctr">
                <a:lnSpc>
                  <a:spcPts val="2590"/>
                </a:lnSpc>
              </a:pPr>
            </a:p>
          </p:txBody>
        </p:sp>
      </p:grpSp>
      <p:sp>
        <p:nvSpPr>
          <p:cNvPr name="TextBox 8" id="8"/>
          <p:cNvSpPr txBox="true"/>
          <p:nvPr/>
        </p:nvSpPr>
        <p:spPr>
          <a:xfrm rot="0">
            <a:off x="2316351" y="3015528"/>
            <a:ext cx="13170317" cy="1181404"/>
          </a:xfrm>
          <a:prstGeom prst="rect">
            <a:avLst/>
          </a:prstGeom>
        </p:spPr>
        <p:txBody>
          <a:bodyPr anchor="t" rtlCol="false" tIns="0" lIns="0" bIns="0" rIns="0">
            <a:spAutoFit/>
          </a:bodyPr>
          <a:lstStyle/>
          <a:p>
            <a:pPr algn="ctr">
              <a:lnSpc>
                <a:spcPts val="9169"/>
              </a:lnSpc>
            </a:pPr>
            <a:r>
              <a:rPr lang="en-US" b="true" sz="7640">
                <a:solidFill>
                  <a:srgbClr val="FFFFFF"/>
                </a:solidFill>
                <a:latin typeface="Now Bold"/>
                <a:ea typeface="Now Bold"/>
                <a:cs typeface="Now Bold"/>
                <a:sym typeface="Now Bold"/>
              </a:rPr>
              <a:t>QUADRUPED ROBOTICS</a:t>
            </a:r>
          </a:p>
        </p:txBody>
      </p:sp>
      <p:sp>
        <p:nvSpPr>
          <p:cNvPr name="TextBox 9" id="9"/>
          <p:cNvSpPr txBox="true"/>
          <p:nvPr/>
        </p:nvSpPr>
        <p:spPr>
          <a:xfrm rot="0">
            <a:off x="794934" y="6598225"/>
            <a:ext cx="7116738" cy="2660075"/>
          </a:xfrm>
          <a:prstGeom prst="rect">
            <a:avLst/>
          </a:prstGeom>
        </p:spPr>
        <p:txBody>
          <a:bodyPr anchor="t" rtlCol="false" tIns="0" lIns="0" bIns="0" rIns="0">
            <a:spAutoFit/>
          </a:bodyPr>
          <a:lstStyle/>
          <a:p>
            <a:pPr algn="l">
              <a:lnSpc>
                <a:spcPts val="5300"/>
              </a:lnSpc>
            </a:pPr>
            <a:r>
              <a:rPr lang="en-US" sz="3785" b="true">
                <a:solidFill>
                  <a:srgbClr val="00B5F8"/>
                </a:solidFill>
                <a:latin typeface="Open Sans Bold"/>
                <a:ea typeface="Open Sans Bold"/>
                <a:cs typeface="Open Sans Bold"/>
                <a:sym typeface="Open Sans Bold"/>
              </a:rPr>
              <a:t>Supervised by:</a:t>
            </a:r>
          </a:p>
          <a:p>
            <a:pPr algn="ctr">
              <a:lnSpc>
                <a:spcPts val="5300"/>
              </a:lnSpc>
            </a:pPr>
            <a:r>
              <a:rPr lang="en-US" sz="3785" b="true">
                <a:solidFill>
                  <a:srgbClr val="FAFAFA"/>
                </a:solidFill>
                <a:latin typeface="Open Sans Bold"/>
                <a:ea typeface="Open Sans Bold"/>
                <a:cs typeface="Open Sans Bold"/>
                <a:sym typeface="Open Sans Bold"/>
              </a:rPr>
              <a:t>Inaki Vázquez Gomez</a:t>
            </a:r>
          </a:p>
          <a:p>
            <a:pPr algn="l">
              <a:lnSpc>
                <a:spcPts val="5300"/>
              </a:lnSpc>
            </a:pPr>
            <a:r>
              <a:rPr lang="en-US" sz="3785" b="true">
                <a:solidFill>
                  <a:srgbClr val="FAFAFA"/>
                </a:solidFill>
                <a:latin typeface="Open Sans Bold"/>
                <a:ea typeface="Open Sans Bold"/>
                <a:cs typeface="Open Sans Bold"/>
                <a:sym typeface="Open Sans Bold"/>
              </a:rPr>
              <a:t> Asier González Santocildes</a:t>
            </a:r>
          </a:p>
          <a:p>
            <a:pPr algn="l">
              <a:lnSpc>
                <a:spcPts val="5300"/>
              </a:lnSpc>
            </a:pPr>
          </a:p>
        </p:txBody>
      </p:sp>
      <p:sp>
        <p:nvSpPr>
          <p:cNvPr name="TextBox 10" id="10"/>
          <p:cNvSpPr txBox="true"/>
          <p:nvPr/>
        </p:nvSpPr>
        <p:spPr>
          <a:xfrm rot="0">
            <a:off x="12783565" y="6611159"/>
            <a:ext cx="5761618" cy="3233882"/>
          </a:xfrm>
          <a:prstGeom prst="rect">
            <a:avLst/>
          </a:prstGeom>
        </p:spPr>
        <p:txBody>
          <a:bodyPr anchor="t" rtlCol="false" tIns="0" lIns="0" bIns="0" rIns="0">
            <a:spAutoFit/>
          </a:bodyPr>
          <a:lstStyle/>
          <a:p>
            <a:pPr algn="l">
              <a:lnSpc>
                <a:spcPts val="4291"/>
              </a:lnSpc>
            </a:pPr>
            <a:r>
              <a:rPr lang="en-US" sz="3065" b="true">
                <a:solidFill>
                  <a:srgbClr val="00B5F8"/>
                </a:solidFill>
                <a:latin typeface="Open Sans Bold"/>
                <a:ea typeface="Open Sans Bold"/>
                <a:cs typeface="Open Sans Bold"/>
                <a:sym typeface="Open Sans Bold"/>
              </a:rPr>
              <a:t>Presented by:</a:t>
            </a:r>
          </a:p>
          <a:p>
            <a:pPr algn="ctr">
              <a:lnSpc>
                <a:spcPts val="4291"/>
              </a:lnSpc>
            </a:pPr>
            <a:r>
              <a:rPr lang="en-US" sz="3065" b="true">
                <a:solidFill>
                  <a:srgbClr val="FAFAFA"/>
                </a:solidFill>
                <a:latin typeface="Open Sans Bold"/>
                <a:ea typeface="Open Sans Bold"/>
                <a:cs typeface="Open Sans Bold"/>
                <a:sym typeface="Open Sans Bold"/>
              </a:rPr>
              <a:t>HEEHYEONG Nam </a:t>
            </a:r>
          </a:p>
          <a:p>
            <a:pPr algn="ctr">
              <a:lnSpc>
                <a:spcPts val="4291"/>
              </a:lnSpc>
            </a:pPr>
            <a:r>
              <a:rPr lang="en-US" sz="3065" b="true">
                <a:solidFill>
                  <a:srgbClr val="FAFAFA"/>
                </a:solidFill>
                <a:latin typeface="Open Sans Bold"/>
                <a:ea typeface="Open Sans Bold"/>
                <a:cs typeface="Open Sans Bold"/>
                <a:sym typeface="Open Sans Bold"/>
              </a:rPr>
              <a:t>WISSAL Bouksaim </a:t>
            </a:r>
          </a:p>
          <a:p>
            <a:pPr algn="ctr">
              <a:lnSpc>
                <a:spcPts val="4291"/>
              </a:lnSpc>
            </a:pPr>
            <a:r>
              <a:rPr lang="en-US" sz="3065" b="true">
                <a:solidFill>
                  <a:srgbClr val="FAFAFA"/>
                </a:solidFill>
                <a:latin typeface="Open Sans Bold"/>
                <a:ea typeface="Open Sans Bold"/>
                <a:cs typeface="Open Sans Bold"/>
                <a:sym typeface="Open Sans Bold"/>
              </a:rPr>
              <a:t>Manal El Kachach</a:t>
            </a:r>
          </a:p>
          <a:p>
            <a:pPr algn="l">
              <a:lnSpc>
                <a:spcPts val="4291"/>
              </a:lnSpc>
            </a:pPr>
          </a:p>
          <a:p>
            <a:pPr algn="l">
              <a:lnSpc>
                <a:spcPts val="4291"/>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68280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034361"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217586" y="1028700"/>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252543" y="3910093"/>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6878935" y="7412364"/>
            <a:ext cx="373607" cy="3736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6" id="1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7309195" y="5788718"/>
            <a:ext cx="373607" cy="37360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9" id="1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20" id="20"/>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0" y="3550560"/>
            <a:ext cx="5862312" cy="978373"/>
          </a:xfrm>
          <a:prstGeom prst="rect">
            <a:avLst/>
          </a:prstGeom>
        </p:spPr>
        <p:txBody>
          <a:bodyPr anchor="t" rtlCol="false" tIns="0" lIns="0" bIns="0" rIns="0">
            <a:spAutoFit/>
          </a:bodyPr>
          <a:lstStyle/>
          <a:p>
            <a:pPr algn="l" marL="0" indent="0" lvl="0">
              <a:lnSpc>
                <a:spcPts val="8023"/>
              </a:lnSpc>
              <a:spcBef>
                <a:spcPct val="0"/>
              </a:spcBef>
            </a:pPr>
            <a:r>
              <a:rPr lang="en-US" sz="5731">
                <a:solidFill>
                  <a:srgbClr val="FDFDFD"/>
                </a:solidFill>
                <a:latin typeface="Open Sans Extra Bold"/>
                <a:ea typeface="Open Sans Extra Bold"/>
                <a:cs typeface="Open Sans Extra Bold"/>
                <a:sym typeface="Open Sans Extra Bold"/>
              </a:rPr>
              <a:t>?SAC Algorithm</a:t>
            </a:r>
          </a:p>
        </p:txBody>
      </p:sp>
      <p:sp>
        <p:nvSpPr>
          <p:cNvPr name="TextBox 22" id="22"/>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10</a:t>
            </a:r>
          </a:p>
        </p:txBody>
      </p:sp>
      <p:sp>
        <p:nvSpPr>
          <p:cNvPr name="TextBox 23" id="23"/>
          <p:cNvSpPr txBox="true"/>
          <p:nvPr/>
        </p:nvSpPr>
        <p:spPr>
          <a:xfrm rot="0">
            <a:off x="263911" y="4881803"/>
            <a:ext cx="8558120" cy="2150109"/>
          </a:xfrm>
          <a:prstGeom prst="rect">
            <a:avLst/>
          </a:prstGeom>
        </p:spPr>
        <p:txBody>
          <a:bodyPr anchor="t" rtlCol="false" tIns="0" lIns="0" bIns="0" rIns="0">
            <a:spAutoFit/>
          </a:bodyPr>
          <a:lstStyle/>
          <a:p>
            <a:pPr algn="l" marL="669301" indent="-334650" lvl="1">
              <a:lnSpc>
                <a:spcPts val="4340"/>
              </a:lnSpc>
              <a:buAutoNum type="arabicPeriod" startAt="1"/>
            </a:pPr>
            <a:r>
              <a:rPr lang="en-US" b="true" sz="3100">
                <a:solidFill>
                  <a:srgbClr val="FFFFFF"/>
                </a:solidFill>
                <a:latin typeface="Open Sans Bold"/>
                <a:ea typeface="Open Sans Bold"/>
                <a:cs typeface="Open Sans Bold"/>
                <a:sym typeface="Open Sans Bold"/>
              </a:rPr>
              <a:t>Training agent </a:t>
            </a:r>
          </a:p>
          <a:p>
            <a:pPr algn="ctr" marL="669301" indent="-334650" lvl="1">
              <a:lnSpc>
                <a:spcPts val="4340"/>
              </a:lnSpc>
              <a:buAutoNum type="arabicPeriod" startAt="1"/>
            </a:pPr>
            <a:r>
              <a:rPr lang="en-US" b="true" sz="3100">
                <a:solidFill>
                  <a:srgbClr val="FFFFFF"/>
                </a:solidFill>
                <a:latin typeface="Open Sans Bold"/>
                <a:ea typeface="Open Sans Bold"/>
                <a:cs typeface="Open Sans Bold"/>
                <a:sym typeface="Open Sans Bold"/>
              </a:rPr>
              <a:t>Rewards &amp; Analysis                                       </a:t>
            </a:r>
          </a:p>
          <a:p>
            <a:pPr algn="ctr" marL="669301" indent="-334650" lvl="1">
              <a:lnSpc>
                <a:spcPts val="4340"/>
              </a:lnSpc>
              <a:buAutoNum type="arabicPeriod" startAt="1"/>
            </a:pPr>
            <a:r>
              <a:rPr lang="en-US" b="true" sz="3100">
                <a:solidFill>
                  <a:srgbClr val="FFFFFF"/>
                </a:solidFill>
                <a:latin typeface="Open Sans Bold"/>
                <a:ea typeface="Open Sans Bold"/>
                <a:cs typeface="Open Sans Bold"/>
                <a:sym typeface="Open Sans Bold"/>
              </a:rPr>
              <a:t>Optimizing hyperparameter</a:t>
            </a:r>
            <a:r>
              <a:rPr lang="en-US" b="true" sz="3100">
                <a:solidFill>
                  <a:srgbClr val="FFFFFF"/>
                </a:solidFill>
                <a:latin typeface="Open Sans Bold"/>
                <a:ea typeface="Open Sans Bold"/>
                <a:cs typeface="Open Sans Bold"/>
                <a:sym typeface="Open Sans Bold"/>
              </a:rPr>
              <a:t>                       </a:t>
            </a:r>
          </a:p>
          <a:p>
            <a:pPr algn="l" marL="669301" indent="-334650" lvl="1">
              <a:lnSpc>
                <a:spcPts val="4340"/>
              </a:lnSpc>
              <a:buAutoNum type="arabicPeriod" startAt="1"/>
            </a:pPr>
            <a:r>
              <a:rPr lang="en-US" b="true" sz="3100">
                <a:solidFill>
                  <a:srgbClr val="FFFFFF"/>
                </a:solidFill>
                <a:latin typeface="Open Sans Bold"/>
                <a:ea typeface="Open Sans Bold"/>
                <a:cs typeface="Open Sans Bold"/>
                <a:sym typeface="Open Sans Bold"/>
              </a:rPr>
              <a:t>TensorBoard Metrics </a:t>
            </a:r>
          </a:p>
        </p:txBody>
      </p:sp>
      <p:sp>
        <p:nvSpPr>
          <p:cNvPr name="TextBox 24" id="24"/>
          <p:cNvSpPr txBox="true"/>
          <p:nvPr/>
        </p:nvSpPr>
        <p:spPr>
          <a:xfrm rot="0">
            <a:off x="8425140" y="2771985"/>
            <a:ext cx="7877820" cy="4305361"/>
          </a:xfrm>
          <a:prstGeom prst="rect">
            <a:avLst/>
          </a:prstGeom>
        </p:spPr>
        <p:txBody>
          <a:bodyPr anchor="t" rtlCol="false" tIns="0" lIns="0" bIns="0" rIns="0">
            <a:spAutoFit/>
          </a:bodyPr>
          <a:lstStyle/>
          <a:p>
            <a:pPr algn="ctr">
              <a:lnSpc>
                <a:spcPts val="3778"/>
              </a:lnSpc>
              <a:spcBef>
                <a:spcPct val="0"/>
              </a:spcBef>
            </a:pPr>
            <a:r>
              <a:rPr lang="en-US" b="true" sz="2906">
                <a:solidFill>
                  <a:srgbClr val="000000"/>
                </a:solidFill>
                <a:latin typeface="Open Sauce Bold"/>
                <a:ea typeface="Open Sauce Bold"/>
                <a:cs typeface="Open Sauce Bold"/>
                <a:sym typeface="Open Sauce Bold"/>
              </a:rPr>
              <a:t>After training with PPO, we switched to SAC for its superior handling of continuous action spaces and entropy-regularized exploration. SAC's balanced approach to exploration and exploitation allowed our agent to achieve higher rewards and better adapt to the environment's challenges, outperforming PPO</a:t>
            </a:r>
          </a:p>
        </p:txBody>
      </p:sp>
    </p:spTree>
  </p:cSld>
  <p:clrMapOvr>
    <a:masterClrMapping/>
  </p:clrMapOvr>
  <p:transition spd="med">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793" t="-25" r="-12523" b="-9153"/>
            </a:stretch>
          </a:blipFill>
        </p:spPr>
      </p:sp>
      <p:grpSp>
        <p:nvGrpSpPr>
          <p:cNvPr name="Group 3" id="3"/>
          <p:cNvGrpSpPr/>
          <p:nvPr/>
        </p:nvGrpSpPr>
        <p:grpSpPr>
          <a:xfrm rot="0">
            <a:off x="-1606240" y="0"/>
            <a:ext cx="23777886" cy="1608660"/>
            <a:chOff x="0" y="0"/>
            <a:chExt cx="4678758" cy="316535"/>
          </a:xfrm>
        </p:grpSpPr>
        <p:sp>
          <p:nvSpPr>
            <p:cNvPr name="Freeform 4" id="4"/>
            <p:cNvSpPr/>
            <p:nvPr/>
          </p:nvSpPr>
          <p:spPr>
            <a:xfrm flipH="false" flipV="false" rot="0">
              <a:off x="0" y="0"/>
              <a:ext cx="4678758" cy="316535"/>
            </a:xfrm>
            <a:custGeom>
              <a:avLst/>
              <a:gdLst/>
              <a:ahLst/>
              <a:cxnLst/>
              <a:rect r="r" b="b" t="t" l="l"/>
              <a:pathLst>
                <a:path h="316535" w="4678758">
                  <a:moveTo>
                    <a:pt x="4475558" y="0"/>
                  </a:moveTo>
                  <a:lnTo>
                    <a:pt x="0" y="0"/>
                  </a:lnTo>
                  <a:lnTo>
                    <a:pt x="203200" y="316535"/>
                  </a:lnTo>
                  <a:lnTo>
                    <a:pt x="4678758" y="316535"/>
                  </a:lnTo>
                  <a:lnTo>
                    <a:pt x="4475558" y="0"/>
                  </a:lnTo>
                  <a:close/>
                </a:path>
              </a:pathLst>
            </a:custGeom>
            <a:solidFill>
              <a:srgbClr val="00B5F8"/>
            </a:solidFill>
            <a:ln cap="sq">
              <a:noFill/>
              <a:prstDash val="solid"/>
              <a:miter/>
            </a:ln>
          </p:spPr>
        </p:sp>
        <p:sp>
          <p:nvSpPr>
            <p:cNvPr name="TextBox 5" id="5"/>
            <p:cNvSpPr txBox="true"/>
            <p:nvPr/>
          </p:nvSpPr>
          <p:spPr>
            <a:xfrm>
              <a:off x="101600" y="-19050"/>
              <a:ext cx="4475558" cy="33558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382841" y="1299875"/>
            <a:ext cx="6376734" cy="308785"/>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004AAD"/>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10" id="10">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2490631" y="3247602"/>
            <a:ext cx="13306739" cy="6778905"/>
          </a:xfrm>
          <a:prstGeom prst="rect">
            <a:avLst/>
          </a:prstGeom>
        </p:spPr>
      </p:pic>
      <p:sp>
        <p:nvSpPr>
          <p:cNvPr name="TextBox 11" id="11"/>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11</a:t>
            </a:r>
          </a:p>
        </p:txBody>
      </p:sp>
      <p:sp>
        <p:nvSpPr>
          <p:cNvPr name="TextBox 12" id="12"/>
          <p:cNvSpPr txBox="true"/>
          <p:nvPr/>
        </p:nvSpPr>
        <p:spPr>
          <a:xfrm rot="0">
            <a:off x="-382841" y="2153493"/>
            <a:ext cx="16112265" cy="549275"/>
          </a:xfrm>
          <a:prstGeom prst="rect">
            <a:avLst/>
          </a:prstGeom>
        </p:spPr>
        <p:txBody>
          <a:bodyPr anchor="t" rtlCol="false" tIns="0" lIns="0" bIns="0" rIns="0">
            <a:spAutoFit/>
          </a:bodyPr>
          <a:lstStyle/>
          <a:p>
            <a:pPr algn="ctr">
              <a:lnSpc>
                <a:spcPts val="4276"/>
              </a:lnSpc>
              <a:spcBef>
                <a:spcPct val="0"/>
              </a:spcBef>
            </a:pPr>
            <a:r>
              <a:rPr lang="en-US" b="true" sz="3563">
                <a:solidFill>
                  <a:srgbClr val="084C6E"/>
                </a:solidFill>
                <a:latin typeface="Now Bold"/>
                <a:ea typeface="Now Bold"/>
                <a:cs typeface="Now Bold"/>
                <a:sym typeface="Now Bold"/>
              </a:rPr>
              <a:t>TRAINING AGENT(FORWARD_REWARD_WEIGHT=1)  </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0">
            <a:off x="-1306120" y="0"/>
            <a:ext cx="23777886" cy="1159920"/>
            <a:chOff x="0" y="0"/>
            <a:chExt cx="4678758" cy="228237"/>
          </a:xfrm>
        </p:grpSpPr>
        <p:sp>
          <p:nvSpPr>
            <p:cNvPr name="Freeform 4" id="4"/>
            <p:cNvSpPr/>
            <p:nvPr/>
          </p:nvSpPr>
          <p:spPr>
            <a:xfrm flipH="false" flipV="false" rot="0">
              <a:off x="0" y="0"/>
              <a:ext cx="4678758" cy="228237"/>
            </a:xfrm>
            <a:custGeom>
              <a:avLst/>
              <a:gdLst/>
              <a:ahLst/>
              <a:cxnLst/>
              <a:rect r="r" b="b" t="t" l="l"/>
              <a:pathLst>
                <a:path h="228237" w="4678758">
                  <a:moveTo>
                    <a:pt x="4475558" y="0"/>
                  </a:moveTo>
                  <a:lnTo>
                    <a:pt x="0" y="0"/>
                  </a:lnTo>
                  <a:lnTo>
                    <a:pt x="203200" y="228237"/>
                  </a:lnTo>
                  <a:lnTo>
                    <a:pt x="4678758" y="228237"/>
                  </a:lnTo>
                  <a:lnTo>
                    <a:pt x="4475558" y="0"/>
                  </a:lnTo>
                  <a:close/>
                </a:path>
              </a:pathLst>
            </a:custGeom>
            <a:solidFill>
              <a:srgbClr val="004AAD"/>
            </a:solidFill>
            <a:ln cap="sq">
              <a:noFill/>
              <a:prstDash val="solid"/>
              <a:miter/>
            </a:ln>
          </p:spPr>
        </p:sp>
        <p:sp>
          <p:nvSpPr>
            <p:cNvPr name="TextBox 5" id="5"/>
            <p:cNvSpPr txBox="true"/>
            <p:nvPr/>
          </p:nvSpPr>
          <p:spPr>
            <a:xfrm>
              <a:off x="101600" y="-19050"/>
              <a:ext cx="4475558" cy="24728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382841" y="1159920"/>
            <a:ext cx="6376734" cy="308785"/>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00B5F8"/>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875899" y="3164536"/>
            <a:ext cx="8383401" cy="5889339"/>
          </a:xfrm>
          <a:custGeom>
            <a:avLst/>
            <a:gdLst/>
            <a:ahLst/>
            <a:cxnLst/>
            <a:rect r="r" b="b" t="t" l="l"/>
            <a:pathLst>
              <a:path h="5889339" w="8383401">
                <a:moveTo>
                  <a:pt x="0" y="0"/>
                </a:moveTo>
                <a:lnTo>
                  <a:pt x="8383401" y="0"/>
                </a:lnTo>
                <a:lnTo>
                  <a:pt x="8383401" y="5889339"/>
                </a:lnTo>
                <a:lnTo>
                  <a:pt x="0" y="5889339"/>
                </a:lnTo>
                <a:lnTo>
                  <a:pt x="0" y="0"/>
                </a:lnTo>
                <a:close/>
              </a:path>
            </a:pathLst>
          </a:custGeom>
          <a:blipFill>
            <a:blip r:embed="rId5"/>
            <a:stretch>
              <a:fillRect l="0" t="0" r="0" b="0"/>
            </a:stretch>
          </a:blipFill>
        </p:spPr>
      </p:sp>
      <p:sp>
        <p:nvSpPr>
          <p:cNvPr name="TextBox 11" id="11"/>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12</a:t>
            </a:r>
          </a:p>
        </p:txBody>
      </p:sp>
      <p:sp>
        <p:nvSpPr>
          <p:cNvPr name="TextBox 12" id="12"/>
          <p:cNvSpPr txBox="true"/>
          <p:nvPr/>
        </p:nvSpPr>
        <p:spPr>
          <a:xfrm rot="0">
            <a:off x="1028700" y="3765414"/>
            <a:ext cx="7375529" cy="4229273"/>
          </a:xfrm>
          <a:prstGeom prst="rect">
            <a:avLst/>
          </a:prstGeom>
        </p:spPr>
        <p:txBody>
          <a:bodyPr anchor="t" rtlCol="false" tIns="0" lIns="0" bIns="0" rIns="0">
            <a:spAutoFit/>
          </a:bodyPr>
          <a:lstStyle/>
          <a:p>
            <a:pPr algn="ctr">
              <a:lnSpc>
                <a:spcPts val="3712"/>
              </a:lnSpc>
              <a:spcBef>
                <a:spcPct val="0"/>
              </a:spcBef>
            </a:pPr>
            <a:r>
              <a:rPr lang="en-US" b="true" sz="2855">
                <a:solidFill>
                  <a:srgbClr val="000000"/>
                </a:solidFill>
                <a:latin typeface="Open Sauce Bold"/>
                <a:ea typeface="Open Sauce Bold"/>
                <a:cs typeface="Open Sauce Bold"/>
                <a:sym typeface="Open Sauce Bold"/>
              </a:rPr>
              <a:t>The SAC algorithm achieved a high mean reward of 1723 and a long episode length of 856, demonstrating its robustness and efficiency. Stable training metrics indicate the agent successfully learned an optimal policy, with the low FPS reflecting the computational complexity of the environment.</a:t>
            </a:r>
          </a:p>
        </p:txBody>
      </p:sp>
      <p:sp>
        <p:nvSpPr>
          <p:cNvPr name="TextBox 13" id="13"/>
          <p:cNvSpPr txBox="true"/>
          <p:nvPr/>
        </p:nvSpPr>
        <p:spPr>
          <a:xfrm rot="0">
            <a:off x="1988801" y="2615261"/>
            <a:ext cx="5065911" cy="549275"/>
          </a:xfrm>
          <a:prstGeom prst="rect">
            <a:avLst/>
          </a:prstGeom>
        </p:spPr>
        <p:txBody>
          <a:bodyPr anchor="t" rtlCol="false" tIns="0" lIns="0" bIns="0" rIns="0">
            <a:spAutoFit/>
          </a:bodyPr>
          <a:lstStyle/>
          <a:p>
            <a:pPr algn="ctr">
              <a:lnSpc>
                <a:spcPts val="4276"/>
              </a:lnSpc>
              <a:spcBef>
                <a:spcPct val="0"/>
              </a:spcBef>
            </a:pPr>
            <a:r>
              <a:rPr lang="en-US" b="true" sz="3563">
                <a:solidFill>
                  <a:srgbClr val="084C6E"/>
                </a:solidFill>
                <a:latin typeface="Now Bold"/>
                <a:ea typeface="Now Bold"/>
                <a:cs typeface="Now Bold"/>
                <a:sym typeface="Now Bold"/>
              </a:rPr>
              <a:t>REWARDS &amp;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Colorful Gradient Circle Shape"/>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943818" y="2398023"/>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178283" y="-117867"/>
            <a:ext cx="14992140" cy="1610323"/>
            <a:chOff x="0" y="0"/>
            <a:chExt cx="1453157" cy="156085"/>
          </a:xfrm>
        </p:grpSpPr>
        <p:sp>
          <p:nvSpPr>
            <p:cNvPr name="Freeform 5" id="5"/>
            <p:cNvSpPr/>
            <p:nvPr/>
          </p:nvSpPr>
          <p:spPr>
            <a:xfrm flipH="false" flipV="false" rot="0">
              <a:off x="0" y="0"/>
              <a:ext cx="1453157" cy="156085"/>
            </a:xfrm>
            <a:custGeom>
              <a:avLst/>
              <a:gdLst/>
              <a:ahLst/>
              <a:cxnLst/>
              <a:rect r="r" b="b" t="t" l="l"/>
              <a:pathLst>
                <a:path h="156085" w="1453157">
                  <a:moveTo>
                    <a:pt x="1249957" y="0"/>
                  </a:moveTo>
                  <a:lnTo>
                    <a:pt x="0" y="0"/>
                  </a:lnTo>
                  <a:lnTo>
                    <a:pt x="203200" y="156085"/>
                  </a:lnTo>
                  <a:lnTo>
                    <a:pt x="1453157" y="156085"/>
                  </a:lnTo>
                  <a:lnTo>
                    <a:pt x="1249957" y="0"/>
                  </a:lnTo>
                  <a:close/>
                </a:path>
              </a:pathLst>
            </a:custGeom>
            <a:solidFill>
              <a:srgbClr val="004AAD"/>
            </a:solidFill>
            <a:ln cap="sq">
              <a:noFill/>
              <a:prstDash val="solid"/>
              <a:miter/>
            </a:ln>
          </p:spPr>
        </p:sp>
        <p:sp>
          <p:nvSpPr>
            <p:cNvPr name="TextBox 6" id="6"/>
            <p:cNvSpPr txBox="true"/>
            <p:nvPr/>
          </p:nvSpPr>
          <p:spPr>
            <a:xfrm>
              <a:off x="101600" y="-66675"/>
              <a:ext cx="1249957" cy="222760"/>
            </a:xfrm>
            <a:prstGeom prst="rect">
              <a:avLst/>
            </a:prstGeom>
          </p:spPr>
          <p:txBody>
            <a:bodyPr anchor="ctr" rtlCol="false" tIns="50800" lIns="50800" bIns="50800" rIns="50800"/>
            <a:lstStyle/>
            <a:p>
              <a:pPr algn="ctr" marL="0" indent="0" lvl="0">
                <a:lnSpc>
                  <a:spcPts val="9489"/>
                </a:lnSpc>
                <a:spcBef>
                  <a:spcPct val="0"/>
                </a:spcBef>
              </a:pPr>
            </a:p>
          </p:txBody>
        </p:sp>
      </p:grpSp>
      <p:sp>
        <p:nvSpPr>
          <p:cNvPr name="Freeform 7" id="7"/>
          <p:cNvSpPr/>
          <p:nvPr/>
        </p:nvSpPr>
        <p:spPr>
          <a:xfrm flipH="false" flipV="false" rot="0">
            <a:off x="1317550" y="4797277"/>
            <a:ext cx="6429591" cy="2968617"/>
          </a:xfrm>
          <a:custGeom>
            <a:avLst/>
            <a:gdLst/>
            <a:ahLst/>
            <a:cxnLst/>
            <a:rect r="r" b="b" t="t" l="l"/>
            <a:pathLst>
              <a:path h="2968617" w="6429591">
                <a:moveTo>
                  <a:pt x="0" y="0"/>
                </a:moveTo>
                <a:lnTo>
                  <a:pt x="6429590" y="0"/>
                </a:lnTo>
                <a:lnTo>
                  <a:pt x="6429590" y="2968617"/>
                </a:lnTo>
                <a:lnTo>
                  <a:pt x="0" y="2968617"/>
                </a:lnTo>
                <a:lnTo>
                  <a:pt x="0" y="0"/>
                </a:lnTo>
                <a:close/>
              </a:path>
            </a:pathLst>
          </a:custGeom>
          <a:blipFill>
            <a:blip r:embed="rId6"/>
            <a:stretch>
              <a:fillRect l="0" t="0" r="0" b="0"/>
            </a:stretch>
          </a:blipFill>
        </p:spPr>
      </p:sp>
      <p:sp>
        <p:nvSpPr>
          <p:cNvPr name="Freeform 8" id="8"/>
          <p:cNvSpPr/>
          <p:nvPr/>
        </p:nvSpPr>
        <p:spPr>
          <a:xfrm flipH="false" flipV="false" rot="0">
            <a:off x="7964040" y="4185553"/>
            <a:ext cx="9720732" cy="4192066"/>
          </a:xfrm>
          <a:custGeom>
            <a:avLst/>
            <a:gdLst/>
            <a:ahLst/>
            <a:cxnLst/>
            <a:rect r="r" b="b" t="t" l="l"/>
            <a:pathLst>
              <a:path h="4192066" w="9720732">
                <a:moveTo>
                  <a:pt x="0" y="0"/>
                </a:moveTo>
                <a:lnTo>
                  <a:pt x="9720732" y="0"/>
                </a:lnTo>
                <a:lnTo>
                  <a:pt x="9720732" y="4192065"/>
                </a:lnTo>
                <a:lnTo>
                  <a:pt x="0" y="4192065"/>
                </a:lnTo>
                <a:lnTo>
                  <a:pt x="0" y="0"/>
                </a:lnTo>
                <a:close/>
              </a:path>
            </a:pathLst>
          </a:custGeom>
          <a:blipFill>
            <a:blip r:embed="rId7"/>
            <a:stretch>
              <a:fillRect l="0" t="0" r="0" b="0"/>
            </a:stretch>
          </a:blipFill>
        </p:spPr>
      </p:sp>
      <p:sp>
        <p:nvSpPr>
          <p:cNvPr name="TextBox 9" id="9"/>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13</a:t>
            </a:r>
          </a:p>
        </p:txBody>
      </p:sp>
      <p:sp>
        <p:nvSpPr>
          <p:cNvPr name="TextBox 10" id="10"/>
          <p:cNvSpPr txBox="true"/>
          <p:nvPr/>
        </p:nvSpPr>
        <p:spPr>
          <a:xfrm rot="0">
            <a:off x="2714409" y="2261461"/>
            <a:ext cx="7219554" cy="549275"/>
          </a:xfrm>
          <a:prstGeom prst="rect">
            <a:avLst/>
          </a:prstGeom>
        </p:spPr>
        <p:txBody>
          <a:bodyPr anchor="t" rtlCol="false" tIns="0" lIns="0" bIns="0" rIns="0">
            <a:spAutoFit/>
          </a:bodyPr>
          <a:lstStyle/>
          <a:p>
            <a:pPr algn="ctr">
              <a:lnSpc>
                <a:spcPts val="4276"/>
              </a:lnSpc>
              <a:spcBef>
                <a:spcPct val="0"/>
              </a:spcBef>
            </a:pPr>
            <a:r>
              <a:rPr lang="en-US" b="true" sz="3563">
                <a:solidFill>
                  <a:srgbClr val="084C6E"/>
                </a:solidFill>
                <a:latin typeface="Now Bold"/>
                <a:ea typeface="Now Bold"/>
                <a:cs typeface="Now Bold"/>
                <a:sym typeface="Now Bold"/>
              </a:rPr>
              <a:t>OPTIMIZING HYPERPARAMETER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Colorful Gradient Circle Shape"/>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5401" y="3028039"/>
            <a:ext cx="14877198" cy="6676143"/>
          </a:xfrm>
          <a:custGeom>
            <a:avLst/>
            <a:gdLst/>
            <a:ahLst/>
            <a:cxnLst/>
            <a:rect r="r" b="b" t="t" l="l"/>
            <a:pathLst>
              <a:path h="6676143" w="14877198">
                <a:moveTo>
                  <a:pt x="0" y="0"/>
                </a:moveTo>
                <a:lnTo>
                  <a:pt x="14877198" y="0"/>
                </a:lnTo>
                <a:lnTo>
                  <a:pt x="14877198" y="6676142"/>
                </a:lnTo>
                <a:lnTo>
                  <a:pt x="0" y="6676142"/>
                </a:lnTo>
                <a:lnTo>
                  <a:pt x="0" y="0"/>
                </a:lnTo>
                <a:close/>
              </a:path>
            </a:pathLst>
          </a:custGeom>
          <a:blipFill>
            <a:blip r:embed="rId4"/>
            <a:stretch>
              <a:fillRect l="0" t="0" r="0" b="0"/>
            </a:stretch>
          </a:blipFill>
        </p:spPr>
      </p:sp>
      <p:sp>
        <p:nvSpPr>
          <p:cNvPr name="Freeform 4" id="4"/>
          <p:cNvSpPr/>
          <p:nvPr/>
        </p:nvSpPr>
        <p:spPr>
          <a:xfrm flipH="false" flipV="false" rot="5400000">
            <a:off x="-3943818" y="2398023"/>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178283" y="-117867"/>
            <a:ext cx="14992140" cy="1610323"/>
            <a:chOff x="0" y="0"/>
            <a:chExt cx="1453157" cy="156085"/>
          </a:xfrm>
        </p:grpSpPr>
        <p:sp>
          <p:nvSpPr>
            <p:cNvPr name="Freeform 6" id="6"/>
            <p:cNvSpPr/>
            <p:nvPr/>
          </p:nvSpPr>
          <p:spPr>
            <a:xfrm flipH="false" flipV="false" rot="0">
              <a:off x="0" y="0"/>
              <a:ext cx="1453157" cy="156085"/>
            </a:xfrm>
            <a:custGeom>
              <a:avLst/>
              <a:gdLst/>
              <a:ahLst/>
              <a:cxnLst/>
              <a:rect r="r" b="b" t="t" l="l"/>
              <a:pathLst>
                <a:path h="156085" w="1453157">
                  <a:moveTo>
                    <a:pt x="1249957" y="0"/>
                  </a:moveTo>
                  <a:lnTo>
                    <a:pt x="0" y="0"/>
                  </a:lnTo>
                  <a:lnTo>
                    <a:pt x="203200" y="156085"/>
                  </a:lnTo>
                  <a:lnTo>
                    <a:pt x="1453157" y="156085"/>
                  </a:lnTo>
                  <a:lnTo>
                    <a:pt x="1249957" y="0"/>
                  </a:lnTo>
                  <a:close/>
                </a:path>
              </a:pathLst>
            </a:custGeom>
            <a:solidFill>
              <a:srgbClr val="004AAD"/>
            </a:solidFill>
            <a:ln cap="sq">
              <a:noFill/>
              <a:prstDash val="solid"/>
              <a:miter/>
            </a:ln>
          </p:spPr>
        </p:sp>
        <p:sp>
          <p:nvSpPr>
            <p:cNvPr name="TextBox 7" id="7"/>
            <p:cNvSpPr txBox="true"/>
            <p:nvPr/>
          </p:nvSpPr>
          <p:spPr>
            <a:xfrm>
              <a:off x="101600" y="-66675"/>
              <a:ext cx="1249957" cy="222760"/>
            </a:xfrm>
            <a:prstGeom prst="rect">
              <a:avLst/>
            </a:prstGeom>
          </p:spPr>
          <p:txBody>
            <a:bodyPr anchor="ctr" rtlCol="false" tIns="50800" lIns="50800" bIns="50800" rIns="50800"/>
            <a:lstStyle/>
            <a:p>
              <a:pPr algn="ctr" marL="0" indent="0" lvl="0">
                <a:lnSpc>
                  <a:spcPts val="9489"/>
                </a:lnSpc>
                <a:spcBef>
                  <a:spcPct val="0"/>
                </a:spcBef>
              </a:pPr>
            </a:p>
          </p:txBody>
        </p:sp>
      </p:grpSp>
      <p:sp>
        <p:nvSpPr>
          <p:cNvPr name="TextBox 8" id="8"/>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14</a:t>
            </a:r>
          </a:p>
        </p:txBody>
      </p:sp>
      <p:sp>
        <p:nvSpPr>
          <p:cNvPr name="TextBox 9" id="9"/>
          <p:cNvSpPr txBox="true"/>
          <p:nvPr/>
        </p:nvSpPr>
        <p:spPr>
          <a:xfrm rot="0">
            <a:off x="2836449" y="2229010"/>
            <a:ext cx="5800329" cy="549275"/>
          </a:xfrm>
          <a:prstGeom prst="rect">
            <a:avLst/>
          </a:prstGeom>
        </p:spPr>
        <p:txBody>
          <a:bodyPr anchor="t" rtlCol="false" tIns="0" lIns="0" bIns="0" rIns="0">
            <a:spAutoFit/>
          </a:bodyPr>
          <a:lstStyle/>
          <a:p>
            <a:pPr algn="ctr">
              <a:lnSpc>
                <a:spcPts val="4276"/>
              </a:lnSpc>
              <a:spcBef>
                <a:spcPct val="0"/>
              </a:spcBef>
            </a:pPr>
            <a:r>
              <a:rPr lang="en-US" b="true" sz="3563">
                <a:solidFill>
                  <a:srgbClr val="084C6E"/>
                </a:solidFill>
                <a:latin typeface="Now Bold"/>
                <a:ea typeface="Now Bold"/>
                <a:cs typeface="Now Bold"/>
                <a:sym typeface="Now Bold"/>
              </a:rPr>
              <a:t>TENSORBOARD METRICS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1" r="0" b="-9151"/>
            </a:stretch>
          </a:blipFill>
        </p:spPr>
      </p:sp>
      <p:sp>
        <p:nvSpPr>
          <p:cNvPr name="Freeform 3" id="3"/>
          <p:cNvSpPr/>
          <p:nvPr/>
        </p:nvSpPr>
        <p:spPr>
          <a:xfrm flipH="false" flipV="false" rot="-10800000">
            <a:off x="-2496664" y="-2868902"/>
            <a:ext cx="7050727" cy="6114903"/>
          </a:xfrm>
          <a:custGeom>
            <a:avLst/>
            <a:gdLst/>
            <a:ahLst/>
            <a:cxnLst/>
            <a:rect r="r" b="b" t="t" l="l"/>
            <a:pathLst>
              <a:path h="6114903" w="7050727">
                <a:moveTo>
                  <a:pt x="0" y="0"/>
                </a:moveTo>
                <a:lnTo>
                  <a:pt x="7050728" y="0"/>
                </a:lnTo>
                <a:lnTo>
                  <a:pt x="7050728" y="6114903"/>
                </a:lnTo>
                <a:lnTo>
                  <a:pt x="0" y="61149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674630" y="3704600"/>
            <a:ext cx="3412067" cy="2959192"/>
          </a:xfrm>
          <a:custGeom>
            <a:avLst/>
            <a:gdLst/>
            <a:ahLst/>
            <a:cxnLst/>
            <a:rect r="r" b="b" t="t" l="l"/>
            <a:pathLst>
              <a:path h="2959192" w="3412067">
                <a:moveTo>
                  <a:pt x="0" y="0"/>
                </a:moveTo>
                <a:lnTo>
                  <a:pt x="3412067" y="0"/>
                </a:lnTo>
                <a:lnTo>
                  <a:pt x="3412067" y="2959192"/>
                </a:lnTo>
                <a:lnTo>
                  <a:pt x="0" y="2959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581967" y="3246001"/>
            <a:ext cx="3412067" cy="2959192"/>
          </a:xfrm>
          <a:custGeom>
            <a:avLst/>
            <a:gdLst/>
            <a:ahLst/>
            <a:cxnLst/>
            <a:rect r="r" b="b" t="t" l="l"/>
            <a:pathLst>
              <a:path h="2959192" w="3412067">
                <a:moveTo>
                  <a:pt x="0" y="0"/>
                </a:moveTo>
                <a:lnTo>
                  <a:pt x="3412066" y="0"/>
                </a:lnTo>
                <a:lnTo>
                  <a:pt x="3412066" y="2959193"/>
                </a:lnTo>
                <a:lnTo>
                  <a:pt x="0" y="2959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10800000">
            <a:off x="2858716" y="2303715"/>
            <a:ext cx="13723251" cy="4843766"/>
            <a:chOff x="0" y="0"/>
            <a:chExt cx="3614354" cy="1275724"/>
          </a:xfrm>
        </p:grpSpPr>
        <p:sp>
          <p:nvSpPr>
            <p:cNvPr name="Freeform 7" id="7"/>
            <p:cNvSpPr/>
            <p:nvPr/>
          </p:nvSpPr>
          <p:spPr>
            <a:xfrm flipH="false" flipV="false" rot="0">
              <a:off x="0" y="0"/>
              <a:ext cx="3614354" cy="1275724"/>
            </a:xfrm>
            <a:custGeom>
              <a:avLst/>
              <a:gdLst/>
              <a:ahLst/>
              <a:cxnLst/>
              <a:rect r="r" b="b" t="t" l="l"/>
              <a:pathLst>
                <a:path h="1275724" w="3614354">
                  <a:moveTo>
                    <a:pt x="0" y="0"/>
                  </a:moveTo>
                  <a:lnTo>
                    <a:pt x="3614354" y="0"/>
                  </a:lnTo>
                  <a:lnTo>
                    <a:pt x="3614354" y="1275724"/>
                  </a:lnTo>
                  <a:lnTo>
                    <a:pt x="0" y="1275724"/>
                  </a:lnTo>
                  <a:close/>
                </a:path>
              </a:pathLst>
            </a:custGeom>
            <a:gradFill rotWithShape="true">
              <a:gsLst>
                <a:gs pos="0">
                  <a:srgbClr val="2C3240">
                    <a:alpha val="100000"/>
                  </a:srgbClr>
                </a:gs>
                <a:gs pos="50000">
                  <a:srgbClr val="2C3240">
                    <a:alpha val="85500"/>
                  </a:srgbClr>
                </a:gs>
                <a:gs pos="100000">
                  <a:srgbClr val="2C3240">
                    <a:alpha val="77000"/>
                  </a:srgbClr>
                </a:gs>
              </a:gsLst>
              <a:lin ang="5400000"/>
            </a:gradFill>
          </p:spPr>
        </p:sp>
        <p:sp>
          <p:nvSpPr>
            <p:cNvPr name="TextBox 8" id="8"/>
            <p:cNvSpPr txBox="true"/>
            <p:nvPr/>
          </p:nvSpPr>
          <p:spPr>
            <a:xfrm>
              <a:off x="0" y="-76200"/>
              <a:ext cx="3614354" cy="1351924"/>
            </a:xfrm>
            <a:prstGeom prst="rect">
              <a:avLst/>
            </a:prstGeom>
          </p:spPr>
          <p:txBody>
            <a:bodyPr anchor="ctr" rtlCol="false" tIns="50800" lIns="50800" bIns="50800" rIns="50800"/>
            <a:lstStyle/>
            <a:p>
              <a:pPr algn="ctr">
                <a:lnSpc>
                  <a:spcPts val="3749"/>
                </a:lnSpc>
              </a:pPr>
            </a:p>
          </p:txBody>
        </p:sp>
      </p:grpSp>
      <p:sp>
        <p:nvSpPr>
          <p:cNvPr name="Freeform 9" id="9"/>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823567" y="4165600"/>
            <a:ext cx="13758400" cy="977900"/>
          </a:xfrm>
          <a:prstGeom prst="rect">
            <a:avLst/>
          </a:prstGeom>
        </p:spPr>
        <p:txBody>
          <a:bodyPr anchor="t" rtlCol="false" tIns="0" lIns="0" bIns="0" rIns="0">
            <a:spAutoFit/>
          </a:bodyPr>
          <a:lstStyle/>
          <a:p>
            <a:pPr algn="ctr" marL="0" indent="0" lvl="0">
              <a:lnSpc>
                <a:spcPts val="7664"/>
              </a:lnSpc>
              <a:spcBef>
                <a:spcPct val="0"/>
              </a:spcBef>
            </a:pPr>
            <a:r>
              <a:rPr lang="en-US" b="true" sz="6387">
                <a:solidFill>
                  <a:srgbClr val="47C5FB"/>
                </a:solidFill>
                <a:latin typeface="Now Bold"/>
                <a:ea typeface="Now Bold"/>
                <a:cs typeface="Now Bold"/>
                <a:sym typeface="Now Bold"/>
              </a:rPr>
              <a:t>SAC + CURRICULUM</a:t>
            </a:r>
          </a:p>
        </p:txBody>
      </p:sp>
      <p:sp>
        <p:nvSpPr>
          <p:cNvPr name="TextBox 11" id="11"/>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807512" y="-2575700"/>
            <a:ext cx="15243772" cy="15178802"/>
            <a:chOff x="0" y="0"/>
            <a:chExt cx="816279" cy="812800"/>
          </a:xfrm>
        </p:grpSpPr>
        <p:sp>
          <p:nvSpPr>
            <p:cNvPr name="Freeform 3" id="3"/>
            <p:cNvSpPr/>
            <p:nvPr/>
          </p:nvSpPr>
          <p:spPr>
            <a:xfrm flipH="false" flipV="false" rot="0">
              <a:off x="0" y="0"/>
              <a:ext cx="816279" cy="812800"/>
            </a:xfrm>
            <a:custGeom>
              <a:avLst/>
              <a:gdLst/>
              <a:ahLst/>
              <a:cxnLst/>
              <a:rect r="r" b="b" t="t" l="l"/>
              <a:pathLst>
                <a:path h="812800" w="816279">
                  <a:moveTo>
                    <a:pt x="408140" y="0"/>
                  </a:moveTo>
                  <a:cubicBezTo>
                    <a:pt x="182730" y="0"/>
                    <a:pt x="0" y="181951"/>
                    <a:pt x="0" y="406400"/>
                  </a:cubicBezTo>
                  <a:cubicBezTo>
                    <a:pt x="0" y="630849"/>
                    <a:pt x="182730" y="812800"/>
                    <a:pt x="408140" y="812800"/>
                  </a:cubicBezTo>
                  <a:cubicBezTo>
                    <a:pt x="633549" y="812800"/>
                    <a:pt x="816279" y="630849"/>
                    <a:pt x="816279" y="406400"/>
                  </a:cubicBezTo>
                  <a:cubicBezTo>
                    <a:pt x="816279" y="181951"/>
                    <a:pt x="633549" y="0"/>
                    <a:pt x="40814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526" y="38100"/>
              <a:ext cx="663227"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940960"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22740" y="3520622"/>
            <a:ext cx="6303739" cy="2641703"/>
          </a:xfrm>
          <a:prstGeom prst="rect">
            <a:avLst/>
          </a:prstGeom>
        </p:spPr>
        <p:txBody>
          <a:bodyPr anchor="t" rtlCol="false" tIns="0" lIns="0" bIns="0" rIns="0">
            <a:spAutoFit/>
          </a:bodyPr>
          <a:lstStyle/>
          <a:p>
            <a:pPr algn="l">
              <a:lnSpc>
                <a:spcPts val="7086"/>
              </a:lnSpc>
            </a:pPr>
            <a:r>
              <a:rPr lang="en-US" sz="5061">
                <a:solidFill>
                  <a:srgbClr val="FDFDFD"/>
                </a:solidFill>
                <a:latin typeface="Open Sans Extra Bold"/>
                <a:ea typeface="Open Sans Extra Bold"/>
                <a:cs typeface="Open Sans Extra Bold"/>
                <a:sym typeface="Open Sans Extra Bold"/>
              </a:rPr>
              <a:t>Curriculum Learning strategy</a:t>
            </a:r>
          </a:p>
          <a:p>
            <a:pPr algn="l" marL="0" indent="0" lvl="0">
              <a:lnSpc>
                <a:spcPts val="7086"/>
              </a:lnSpc>
              <a:spcBef>
                <a:spcPct val="0"/>
              </a:spcBef>
            </a:pPr>
          </a:p>
        </p:txBody>
      </p:sp>
      <p:sp>
        <p:nvSpPr>
          <p:cNvPr name="TextBox 10" id="10"/>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16</a:t>
            </a:r>
          </a:p>
        </p:txBody>
      </p:sp>
      <p:sp>
        <p:nvSpPr>
          <p:cNvPr name="TextBox 11" id="11"/>
          <p:cNvSpPr txBox="true"/>
          <p:nvPr/>
        </p:nvSpPr>
        <p:spPr>
          <a:xfrm rot="0">
            <a:off x="7242002" y="990600"/>
            <a:ext cx="10559354" cy="2231016"/>
          </a:xfrm>
          <a:prstGeom prst="rect">
            <a:avLst/>
          </a:prstGeom>
        </p:spPr>
        <p:txBody>
          <a:bodyPr anchor="t" rtlCol="false" tIns="0" lIns="0" bIns="0" rIns="0">
            <a:spAutoFit/>
          </a:bodyPr>
          <a:lstStyle/>
          <a:p>
            <a:pPr algn="just">
              <a:lnSpc>
                <a:spcPts val="4783"/>
              </a:lnSpc>
              <a:spcBef>
                <a:spcPct val="0"/>
              </a:spcBef>
            </a:pPr>
            <a:r>
              <a:rPr lang="en-US" b="true" sz="3679">
                <a:solidFill>
                  <a:srgbClr val="000000"/>
                </a:solidFill>
                <a:latin typeface="Open Sauce Bold"/>
                <a:ea typeface="Open Sauce Bold"/>
                <a:cs typeface="Open Sauce Bold"/>
                <a:sym typeface="Open Sauce Bold"/>
              </a:rPr>
              <a:t>Why Curriculum Learning?</a:t>
            </a:r>
          </a:p>
          <a:p>
            <a:pPr algn="just" marL="708043" indent="-354021" lvl="1">
              <a:lnSpc>
                <a:spcPts val="4263"/>
              </a:lnSpc>
              <a:spcBef>
                <a:spcPct val="0"/>
              </a:spcBef>
              <a:buFont typeface="Arial"/>
              <a:buChar char="•"/>
            </a:pPr>
            <a:r>
              <a:rPr lang="en-US" sz="3279">
                <a:solidFill>
                  <a:srgbClr val="000000"/>
                </a:solidFill>
                <a:latin typeface="Open Sauce"/>
                <a:ea typeface="Open Sauce"/>
                <a:cs typeface="Open Sauce"/>
                <a:sym typeface="Open Sauce"/>
              </a:rPr>
              <a:t>Helps the agent adapt progressively to more challenging environments.</a:t>
            </a:r>
          </a:p>
          <a:p>
            <a:pPr algn="just">
              <a:lnSpc>
                <a:spcPts val="4523"/>
              </a:lnSpc>
            </a:pPr>
          </a:p>
        </p:txBody>
      </p:sp>
      <p:sp>
        <p:nvSpPr>
          <p:cNvPr name="TextBox 12" id="12"/>
          <p:cNvSpPr txBox="true"/>
          <p:nvPr/>
        </p:nvSpPr>
        <p:spPr>
          <a:xfrm rot="0">
            <a:off x="7513932" y="3183516"/>
            <a:ext cx="10170840" cy="6498216"/>
          </a:xfrm>
          <a:prstGeom prst="rect">
            <a:avLst/>
          </a:prstGeom>
        </p:spPr>
        <p:txBody>
          <a:bodyPr anchor="t" rtlCol="false" tIns="0" lIns="0" bIns="0" rIns="0">
            <a:spAutoFit/>
          </a:bodyPr>
          <a:lstStyle/>
          <a:p>
            <a:pPr algn="just">
              <a:lnSpc>
                <a:spcPts val="4783"/>
              </a:lnSpc>
              <a:spcBef>
                <a:spcPct val="0"/>
              </a:spcBef>
            </a:pPr>
            <a:r>
              <a:rPr lang="en-US" b="true" sz="3679">
                <a:solidFill>
                  <a:srgbClr val="000000"/>
                </a:solidFill>
                <a:latin typeface="Open Sauce Bold"/>
                <a:ea typeface="Open Sauce Bold"/>
                <a:cs typeface="Open Sauce Bold"/>
                <a:sym typeface="Open Sauce Bold"/>
              </a:rPr>
              <a:t>Our Strategy:</a:t>
            </a:r>
          </a:p>
          <a:p>
            <a:pPr algn="just" marL="708043" indent="-354021" lvl="1">
              <a:lnSpc>
                <a:spcPts val="4263"/>
              </a:lnSpc>
              <a:buFont typeface="Arial"/>
              <a:buChar char="•"/>
            </a:pPr>
            <a:r>
              <a:rPr lang="en-US" sz="3279">
                <a:solidFill>
                  <a:srgbClr val="000000"/>
                </a:solidFill>
                <a:latin typeface="Open Sauce"/>
                <a:ea typeface="Open Sauce"/>
                <a:cs typeface="Open Sauce"/>
                <a:sym typeface="Open Sauce"/>
              </a:rPr>
              <a:t>I</a:t>
            </a:r>
            <a:r>
              <a:rPr lang="en-US" b="true" sz="3279">
                <a:solidFill>
                  <a:srgbClr val="000000"/>
                </a:solidFill>
                <a:latin typeface="Open Sauce Bold"/>
                <a:ea typeface="Open Sauce Bold"/>
                <a:cs typeface="Open Sauce Bold"/>
                <a:sym typeface="Open Sauce Bold"/>
              </a:rPr>
              <a:t>nitial Setup: </a:t>
            </a:r>
            <a:r>
              <a:rPr lang="en-US" sz="3279">
                <a:solidFill>
                  <a:srgbClr val="000000"/>
                </a:solidFill>
                <a:latin typeface="Open Sauce"/>
                <a:ea typeface="Open Sauce"/>
                <a:cs typeface="Open Sauce"/>
                <a:sym typeface="Open Sauce"/>
              </a:rPr>
              <a:t>Start with an easy task.</a:t>
            </a:r>
          </a:p>
          <a:p>
            <a:pPr algn="just">
              <a:lnSpc>
                <a:spcPts val="4263"/>
              </a:lnSpc>
            </a:pPr>
            <a:r>
              <a:rPr lang="en-US" sz="3279">
                <a:solidFill>
                  <a:srgbClr val="000000"/>
                </a:solidFill>
                <a:latin typeface="Open Sauce"/>
                <a:ea typeface="Open Sauce"/>
                <a:cs typeface="Open Sauce"/>
                <a:sym typeface="Open Sauce"/>
              </a:rPr>
              <a:t>                healthy_z_range = (0.2, 0.75)</a:t>
            </a:r>
          </a:p>
          <a:p>
            <a:pPr algn="just" marL="708043" indent="-354021" lvl="1">
              <a:lnSpc>
                <a:spcPts val="4263"/>
              </a:lnSpc>
              <a:buFont typeface="Arial"/>
              <a:buChar char="•"/>
            </a:pPr>
            <a:r>
              <a:rPr lang="en-US" b="true" sz="3279">
                <a:solidFill>
                  <a:srgbClr val="000000"/>
                </a:solidFill>
                <a:latin typeface="Open Sauce Bold"/>
                <a:ea typeface="Open Sauce Bold"/>
                <a:cs typeface="Open Sauce Bold"/>
                <a:sym typeface="Open Sauce Bold"/>
              </a:rPr>
              <a:t>Progressive Difficulty:</a:t>
            </a:r>
          </a:p>
          <a:p>
            <a:pPr algn="just">
              <a:lnSpc>
                <a:spcPts val="4263"/>
              </a:lnSpc>
            </a:pPr>
            <a:r>
              <a:rPr lang="en-US" b="true" sz="3279">
                <a:solidFill>
                  <a:srgbClr val="000000"/>
                </a:solidFill>
                <a:latin typeface="Open Sauce Bold"/>
                <a:ea typeface="Open Sauce Bold"/>
                <a:cs typeface="Open Sauce Bold"/>
                <a:sym typeface="Open Sauce Bold"/>
              </a:rPr>
              <a:t>        </a:t>
            </a:r>
            <a:r>
              <a:rPr lang="en-US" sz="3279">
                <a:solidFill>
                  <a:srgbClr val="000000"/>
                </a:solidFill>
                <a:latin typeface="Open Sauce"/>
                <a:ea typeface="Open Sauce"/>
                <a:cs typeface="Open Sauce"/>
                <a:sym typeface="Open Sauce"/>
              </a:rPr>
              <a:t>Every 100,000 timesteps, reduce the lower limit of          healthy_z_range by 0.01.</a:t>
            </a:r>
          </a:p>
          <a:p>
            <a:pPr algn="just">
              <a:lnSpc>
                <a:spcPts val="4263"/>
              </a:lnSpc>
            </a:pPr>
            <a:r>
              <a:rPr lang="en-US" sz="3279">
                <a:solidFill>
                  <a:srgbClr val="000000"/>
                </a:solidFill>
                <a:latin typeface="Open Sauce"/>
                <a:ea typeface="Open Sauce"/>
                <a:cs typeface="Open Sauce"/>
                <a:sym typeface="Open Sauce"/>
              </a:rPr>
              <a:t>Stop adjustments when the lower limit reaches 0.195.</a:t>
            </a:r>
          </a:p>
          <a:p>
            <a:pPr algn="just" marL="708043" indent="-354021" lvl="1">
              <a:lnSpc>
                <a:spcPts val="4263"/>
              </a:lnSpc>
              <a:buFont typeface="Arial"/>
              <a:buChar char="•"/>
            </a:pPr>
            <a:r>
              <a:rPr lang="en-US" b="true" sz="3279">
                <a:solidFill>
                  <a:srgbClr val="000000"/>
                </a:solidFill>
                <a:latin typeface="Open Sauce Bold"/>
                <a:ea typeface="Open Sauce Bold"/>
                <a:cs typeface="Open Sauce Bold"/>
                <a:sym typeface="Open Sauce Bold"/>
              </a:rPr>
              <a:t>Final Phase:</a:t>
            </a:r>
          </a:p>
          <a:p>
            <a:pPr algn="just">
              <a:lnSpc>
                <a:spcPts val="4263"/>
              </a:lnSpc>
              <a:spcBef>
                <a:spcPct val="0"/>
              </a:spcBef>
            </a:pPr>
            <a:r>
              <a:rPr lang="en-US" sz="3279">
                <a:solidFill>
                  <a:srgbClr val="000000"/>
                </a:solidFill>
                <a:latin typeface="Open Sauce"/>
                <a:ea typeface="Open Sauce"/>
                <a:cs typeface="Open Sauce"/>
                <a:sym typeface="Open Sauce"/>
              </a:rPr>
              <a:t>Continue training with the hardest version of the task until reaching 1,000,000 timesteps.</a:t>
            </a:r>
          </a:p>
          <a:p>
            <a:pPr algn="just">
              <a:lnSpc>
                <a:spcPts val="4523"/>
              </a:lnSpc>
            </a:pPr>
          </a:p>
        </p:txBody>
      </p:sp>
    </p:spTree>
  </p:cSld>
  <p:clrMapOvr>
    <a:masterClrMapping/>
  </p:clrMapOvr>
  <p:transition spd="med">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793" t="-25" r="-12523" b="-9153"/>
            </a:stretch>
          </a:blipFill>
        </p:spPr>
      </p:sp>
      <p:grpSp>
        <p:nvGrpSpPr>
          <p:cNvPr name="Group 3" id="3"/>
          <p:cNvGrpSpPr/>
          <p:nvPr/>
        </p:nvGrpSpPr>
        <p:grpSpPr>
          <a:xfrm rot="0">
            <a:off x="-382841" y="0"/>
            <a:ext cx="23777886" cy="1454267"/>
            <a:chOff x="0" y="0"/>
            <a:chExt cx="4678758" cy="286155"/>
          </a:xfrm>
        </p:grpSpPr>
        <p:sp>
          <p:nvSpPr>
            <p:cNvPr name="Freeform 4" id="4"/>
            <p:cNvSpPr/>
            <p:nvPr/>
          </p:nvSpPr>
          <p:spPr>
            <a:xfrm flipH="false" flipV="false" rot="0">
              <a:off x="0" y="0"/>
              <a:ext cx="4678758" cy="286155"/>
            </a:xfrm>
            <a:custGeom>
              <a:avLst/>
              <a:gdLst/>
              <a:ahLst/>
              <a:cxnLst/>
              <a:rect r="r" b="b" t="t" l="l"/>
              <a:pathLst>
                <a:path h="286155" w="4678758">
                  <a:moveTo>
                    <a:pt x="4475558" y="0"/>
                  </a:moveTo>
                  <a:lnTo>
                    <a:pt x="0" y="0"/>
                  </a:lnTo>
                  <a:lnTo>
                    <a:pt x="203200" y="286155"/>
                  </a:lnTo>
                  <a:lnTo>
                    <a:pt x="4678758" y="286155"/>
                  </a:lnTo>
                  <a:lnTo>
                    <a:pt x="4475558" y="0"/>
                  </a:lnTo>
                  <a:close/>
                </a:path>
              </a:pathLst>
            </a:custGeom>
            <a:solidFill>
              <a:srgbClr val="00B5F8"/>
            </a:solidFill>
            <a:ln cap="sq">
              <a:noFill/>
              <a:prstDash val="solid"/>
              <a:miter/>
            </a:ln>
          </p:spPr>
        </p:sp>
        <p:sp>
          <p:nvSpPr>
            <p:cNvPr name="TextBox 5" id="5"/>
            <p:cNvSpPr txBox="true"/>
            <p:nvPr/>
          </p:nvSpPr>
          <p:spPr>
            <a:xfrm>
              <a:off x="101600" y="-19050"/>
              <a:ext cx="4475558" cy="30520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382841" y="289683"/>
            <a:ext cx="18067613" cy="874902"/>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004AAD"/>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5295900" y="1779994"/>
            <a:ext cx="6979315" cy="6164471"/>
          </a:xfrm>
          <a:custGeom>
            <a:avLst/>
            <a:gdLst/>
            <a:ahLst/>
            <a:cxnLst/>
            <a:rect r="r" b="b" t="t" l="l"/>
            <a:pathLst>
              <a:path h="6164471" w="6979315">
                <a:moveTo>
                  <a:pt x="0" y="0"/>
                </a:moveTo>
                <a:lnTo>
                  <a:pt x="6979315" y="0"/>
                </a:lnTo>
                <a:lnTo>
                  <a:pt x="6979315" y="6164471"/>
                </a:lnTo>
                <a:lnTo>
                  <a:pt x="0" y="6164471"/>
                </a:lnTo>
                <a:lnTo>
                  <a:pt x="0" y="0"/>
                </a:lnTo>
                <a:close/>
              </a:path>
            </a:pathLst>
          </a:custGeom>
          <a:blipFill>
            <a:blip r:embed="rId5"/>
            <a:stretch>
              <a:fillRect l="0" t="0" r="0" b="0"/>
            </a:stretch>
          </a:blipFill>
        </p:spPr>
      </p:sp>
      <p:sp>
        <p:nvSpPr>
          <p:cNvPr name="TextBox 11" id="11"/>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17</a:t>
            </a:r>
          </a:p>
        </p:txBody>
      </p:sp>
      <p:sp>
        <p:nvSpPr>
          <p:cNvPr name="TextBox 12" id="12"/>
          <p:cNvSpPr txBox="true"/>
          <p:nvPr/>
        </p:nvSpPr>
        <p:spPr>
          <a:xfrm rot="0">
            <a:off x="177756" y="8239125"/>
            <a:ext cx="18110244" cy="1019175"/>
          </a:xfrm>
          <a:prstGeom prst="rect">
            <a:avLst/>
          </a:prstGeom>
        </p:spPr>
        <p:txBody>
          <a:bodyPr anchor="t" rtlCol="false" tIns="0" lIns="0" bIns="0" rIns="0">
            <a:spAutoFit/>
          </a:bodyPr>
          <a:lstStyle/>
          <a:p>
            <a:pPr algn="ctr">
              <a:lnSpc>
                <a:spcPts val="4036"/>
              </a:lnSpc>
              <a:spcBef>
                <a:spcPct val="0"/>
              </a:spcBef>
            </a:pPr>
            <a:r>
              <a:rPr lang="en-US" sz="3363">
                <a:solidFill>
                  <a:srgbClr val="000000"/>
                </a:solidFill>
                <a:latin typeface="Open Sauce"/>
                <a:ea typeface="Open Sauce"/>
                <a:cs typeface="Open Sauce"/>
                <a:sym typeface="Open Sauce"/>
              </a:rPr>
              <a:t>After implementing Curriculum Learning, the SAC agent achieved a new reward of 1913, an improvement over the baseline of 1723.</a:t>
            </a:r>
          </a:p>
        </p:txBody>
      </p:sp>
      <p:sp>
        <p:nvSpPr>
          <p:cNvPr name="TextBox 13" id="13"/>
          <p:cNvSpPr txBox="true"/>
          <p:nvPr/>
        </p:nvSpPr>
        <p:spPr>
          <a:xfrm rot="0">
            <a:off x="5996022" y="376296"/>
            <a:ext cx="5579071" cy="701675"/>
          </a:xfrm>
          <a:prstGeom prst="rect">
            <a:avLst/>
          </a:prstGeom>
        </p:spPr>
        <p:txBody>
          <a:bodyPr anchor="t" rtlCol="false" tIns="0" lIns="0" bIns="0" rIns="0">
            <a:spAutoFit/>
          </a:bodyPr>
          <a:lstStyle/>
          <a:p>
            <a:pPr algn="ctr">
              <a:lnSpc>
                <a:spcPts val="5476"/>
              </a:lnSpc>
              <a:spcBef>
                <a:spcPct val="0"/>
              </a:spcBef>
            </a:pPr>
            <a:r>
              <a:rPr lang="en-US" b="true" sz="4563">
                <a:solidFill>
                  <a:srgbClr val="FFFFFF"/>
                </a:solidFill>
                <a:latin typeface="Now Bold"/>
                <a:ea typeface="Now Bold"/>
                <a:cs typeface="Now Bold"/>
                <a:sym typeface="Now Bold"/>
              </a:rPr>
              <a:t>TRAINING RESULTS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Colorful Gradient Circle Shape"/>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943818" y="2398023"/>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178283" y="-117867"/>
            <a:ext cx="14992140" cy="1610323"/>
            <a:chOff x="0" y="0"/>
            <a:chExt cx="1453157" cy="156085"/>
          </a:xfrm>
        </p:grpSpPr>
        <p:sp>
          <p:nvSpPr>
            <p:cNvPr name="Freeform 5" id="5"/>
            <p:cNvSpPr/>
            <p:nvPr/>
          </p:nvSpPr>
          <p:spPr>
            <a:xfrm flipH="false" flipV="false" rot="0">
              <a:off x="0" y="0"/>
              <a:ext cx="1453157" cy="156085"/>
            </a:xfrm>
            <a:custGeom>
              <a:avLst/>
              <a:gdLst/>
              <a:ahLst/>
              <a:cxnLst/>
              <a:rect r="r" b="b" t="t" l="l"/>
              <a:pathLst>
                <a:path h="156085" w="1453157">
                  <a:moveTo>
                    <a:pt x="1249957" y="0"/>
                  </a:moveTo>
                  <a:lnTo>
                    <a:pt x="0" y="0"/>
                  </a:lnTo>
                  <a:lnTo>
                    <a:pt x="203200" y="156085"/>
                  </a:lnTo>
                  <a:lnTo>
                    <a:pt x="1453157" y="156085"/>
                  </a:lnTo>
                  <a:lnTo>
                    <a:pt x="1249957" y="0"/>
                  </a:lnTo>
                  <a:close/>
                </a:path>
              </a:pathLst>
            </a:custGeom>
            <a:solidFill>
              <a:srgbClr val="004AAD"/>
            </a:solidFill>
            <a:ln cap="sq">
              <a:noFill/>
              <a:prstDash val="solid"/>
              <a:miter/>
            </a:ln>
          </p:spPr>
        </p:sp>
        <p:sp>
          <p:nvSpPr>
            <p:cNvPr name="TextBox 6" id="6"/>
            <p:cNvSpPr txBox="true"/>
            <p:nvPr/>
          </p:nvSpPr>
          <p:spPr>
            <a:xfrm>
              <a:off x="101600" y="-66675"/>
              <a:ext cx="1249957" cy="222760"/>
            </a:xfrm>
            <a:prstGeom prst="rect">
              <a:avLst/>
            </a:prstGeom>
          </p:spPr>
          <p:txBody>
            <a:bodyPr anchor="ctr" rtlCol="false" tIns="50800" lIns="50800" bIns="50800" rIns="50800"/>
            <a:lstStyle/>
            <a:p>
              <a:pPr algn="ctr" marL="0" indent="0" lvl="0">
                <a:lnSpc>
                  <a:spcPts val="9489"/>
                </a:lnSpc>
                <a:spcBef>
                  <a:spcPct val="0"/>
                </a:spcBef>
              </a:pPr>
            </a:p>
          </p:txBody>
        </p:sp>
      </p:grpSp>
      <p:sp>
        <p:nvSpPr>
          <p:cNvPr name="Freeform 7" id="7"/>
          <p:cNvSpPr/>
          <p:nvPr/>
        </p:nvSpPr>
        <p:spPr>
          <a:xfrm flipH="false" flipV="false" rot="0">
            <a:off x="3220335" y="2010508"/>
            <a:ext cx="12908035" cy="4995589"/>
          </a:xfrm>
          <a:custGeom>
            <a:avLst/>
            <a:gdLst/>
            <a:ahLst/>
            <a:cxnLst/>
            <a:rect r="r" b="b" t="t" l="l"/>
            <a:pathLst>
              <a:path h="4995589" w="12908035">
                <a:moveTo>
                  <a:pt x="0" y="0"/>
                </a:moveTo>
                <a:lnTo>
                  <a:pt x="12908035" y="0"/>
                </a:lnTo>
                <a:lnTo>
                  <a:pt x="12908035" y="4995589"/>
                </a:lnTo>
                <a:lnTo>
                  <a:pt x="0" y="4995589"/>
                </a:lnTo>
                <a:lnTo>
                  <a:pt x="0" y="0"/>
                </a:lnTo>
                <a:close/>
              </a:path>
            </a:pathLst>
          </a:custGeom>
          <a:blipFill>
            <a:blip r:embed="rId6"/>
            <a:stretch>
              <a:fillRect l="0" t="-3615" r="0" b="-3615"/>
            </a:stretch>
          </a:blipFill>
        </p:spPr>
      </p:sp>
      <p:sp>
        <p:nvSpPr>
          <p:cNvPr name="TextBox 8" id="8"/>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18</a:t>
            </a:r>
          </a:p>
        </p:txBody>
      </p:sp>
      <p:sp>
        <p:nvSpPr>
          <p:cNvPr name="TextBox 9" id="9"/>
          <p:cNvSpPr txBox="true"/>
          <p:nvPr/>
        </p:nvSpPr>
        <p:spPr>
          <a:xfrm rot="0">
            <a:off x="1847042" y="7757659"/>
            <a:ext cx="7090916" cy="2279015"/>
          </a:xfrm>
          <a:prstGeom prst="rect">
            <a:avLst/>
          </a:prstGeom>
        </p:spPr>
        <p:txBody>
          <a:bodyPr anchor="t" rtlCol="false" tIns="0" lIns="0" bIns="0" rIns="0">
            <a:spAutoFit/>
          </a:bodyPr>
          <a:lstStyle/>
          <a:p>
            <a:pPr algn="just" marL="604523" indent="-302261" lvl="1">
              <a:lnSpc>
                <a:spcPts val="3640"/>
              </a:lnSpc>
              <a:buFont typeface="Arial"/>
              <a:buChar char="•"/>
            </a:pPr>
            <a:r>
              <a:rPr lang="en-US" sz="2800">
                <a:solidFill>
                  <a:srgbClr val="000000"/>
                </a:solidFill>
                <a:latin typeface="Open Sauce"/>
                <a:ea typeface="Open Sauce"/>
                <a:cs typeface="Open Sauce"/>
                <a:sym typeface="Open Sauce"/>
              </a:rPr>
              <a:t>Episode length increased steadily, stabilizing at 808 steps, reflecting the agent's ability to adapt to harder tasks over time.</a:t>
            </a:r>
          </a:p>
          <a:p>
            <a:pPr algn="just">
              <a:lnSpc>
                <a:spcPts val="3640"/>
              </a:lnSpc>
            </a:pPr>
          </a:p>
        </p:txBody>
      </p:sp>
      <p:sp>
        <p:nvSpPr>
          <p:cNvPr name="TextBox 10" id="10"/>
          <p:cNvSpPr txBox="true"/>
          <p:nvPr/>
        </p:nvSpPr>
        <p:spPr>
          <a:xfrm rot="0">
            <a:off x="6696457" y="528696"/>
            <a:ext cx="4483001" cy="701675"/>
          </a:xfrm>
          <a:prstGeom prst="rect">
            <a:avLst/>
          </a:prstGeom>
        </p:spPr>
        <p:txBody>
          <a:bodyPr anchor="t" rtlCol="false" tIns="0" lIns="0" bIns="0" rIns="0">
            <a:spAutoFit/>
          </a:bodyPr>
          <a:lstStyle/>
          <a:p>
            <a:pPr algn="ctr">
              <a:lnSpc>
                <a:spcPts val="5476"/>
              </a:lnSpc>
              <a:spcBef>
                <a:spcPct val="0"/>
              </a:spcBef>
            </a:pPr>
            <a:r>
              <a:rPr lang="en-US" b="true" sz="4563">
                <a:solidFill>
                  <a:srgbClr val="FFFFFF"/>
                </a:solidFill>
                <a:latin typeface="Now Bold"/>
                <a:ea typeface="Now Bold"/>
                <a:cs typeface="Now Bold"/>
                <a:sym typeface="Now Bold"/>
              </a:rPr>
              <a:t>TENSORBOARD</a:t>
            </a:r>
          </a:p>
        </p:txBody>
      </p:sp>
      <p:sp>
        <p:nvSpPr>
          <p:cNvPr name="TextBox 11" id="11"/>
          <p:cNvSpPr txBox="true"/>
          <p:nvPr/>
        </p:nvSpPr>
        <p:spPr>
          <a:xfrm rot="0">
            <a:off x="9674352" y="7491872"/>
            <a:ext cx="7090916" cy="2279015"/>
          </a:xfrm>
          <a:prstGeom prst="rect">
            <a:avLst/>
          </a:prstGeom>
        </p:spPr>
        <p:txBody>
          <a:bodyPr anchor="t" rtlCol="false" tIns="0" lIns="0" bIns="0" rIns="0">
            <a:spAutoFit/>
          </a:bodyPr>
          <a:lstStyle/>
          <a:p>
            <a:pPr algn="just" marL="604523" indent="-302261" lvl="1">
              <a:lnSpc>
                <a:spcPts val="3640"/>
              </a:lnSpc>
              <a:buFont typeface="Arial"/>
              <a:buChar char="•"/>
            </a:pPr>
            <a:r>
              <a:rPr lang="en-US" sz="2800">
                <a:solidFill>
                  <a:srgbClr val="000000"/>
                </a:solidFill>
                <a:latin typeface="Open Sauce"/>
                <a:ea typeface="Open Sauce"/>
                <a:cs typeface="Open Sauce"/>
                <a:sym typeface="Open Sauce"/>
              </a:rPr>
              <a:t>Gradual increase, peaking at ~521 after 1,000,000 timesteps.</a:t>
            </a:r>
          </a:p>
          <a:p>
            <a:pPr algn="just" marL="604523" indent="-302261" lvl="1">
              <a:lnSpc>
                <a:spcPts val="3640"/>
              </a:lnSpc>
              <a:buFont typeface="Arial"/>
              <a:buChar char="•"/>
            </a:pPr>
            <a:r>
              <a:rPr lang="en-US" sz="2800">
                <a:solidFill>
                  <a:srgbClr val="000000"/>
                </a:solidFill>
                <a:latin typeface="Open Sauce"/>
                <a:ea typeface="Open Sauce"/>
                <a:cs typeface="Open Sauce"/>
                <a:sym typeface="Open Sauce"/>
              </a:rPr>
              <a:t>Highlights the effectiveness of curriculum learning in maximizing performance.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1" r="0" b="-9151"/>
            </a:stretch>
          </a:blipFill>
        </p:spPr>
      </p:sp>
      <p:sp>
        <p:nvSpPr>
          <p:cNvPr name="Freeform 3" id="3"/>
          <p:cNvSpPr/>
          <p:nvPr/>
        </p:nvSpPr>
        <p:spPr>
          <a:xfrm flipH="false" flipV="false" rot="-10800000">
            <a:off x="-2496664" y="-2868902"/>
            <a:ext cx="7050727" cy="6114903"/>
          </a:xfrm>
          <a:custGeom>
            <a:avLst/>
            <a:gdLst/>
            <a:ahLst/>
            <a:cxnLst/>
            <a:rect r="r" b="b" t="t" l="l"/>
            <a:pathLst>
              <a:path h="6114903" w="7050727">
                <a:moveTo>
                  <a:pt x="0" y="0"/>
                </a:moveTo>
                <a:lnTo>
                  <a:pt x="7050728" y="0"/>
                </a:lnTo>
                <a:lnTo>
                  <a:pt x="7050728" y="6114903"/>
                </a:lnTo>
                <a:lnTo>
                  <a:pt x="0" y="61149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674630" y="3704600"/>
            <a:ext cx="3412067" cy="2959192"/>
          </a:xfrm>
          <a:custGeom>
            <a:avLst/>
            <a:gdLst/>
            <a:ahLst/>
            <a:cxnLst/>
            <a:rect r="r" b="b" t="t" l="l"/>
            <a:pathLst>
              <a:path h="2959192" w="3412067">
                <a:moveTo>
                  <a:pt x="0" y="0"/>
                </a:moveTo>
                <a:lnTo>
                  <a:pt x="3412067" y="0"/>
                </a:lnTo>
                <a:lnTo>
                  <a:pt x="3412067" y="2959192"/>
                </a:lnTo>
                <a:lnTo>
                  <a:pt x="0" y="2959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581967" y="3246001"/>
            <a:ext cx="3412067" cy="2959192"/>
          </a:xfrm>
          <a:custGeom>
            <a:avLst/>
            <a:gdLst/>
            <a:ahLst/>
            <a:cxnLst/>
            <a:rect r="r" b="b" t="t" l="l"/>
            <a:pathLst>
              <a:path h="2959192" w="3412067">
                <a:moveTo>
                  <a:pt x="0" y="0"/>
                </a:moveTo>
                <a:lnTo>
                  <a:pt x="3412066" y="0"/>
                </a:lnTo>
                <a:lnTo>
                  <a:pt x="3412066" y="2959193"/>
                </a:lnTo>
                <a:lnTo>
                  <a:pt x="0" y="2959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10800000">
            <a:off x="2858716" y="2303715"/>
            <a:ext cx="13723251" cy="4843766"/>
            <a:chOff x="0" y="0"/>
            <a:chExt cx="3614354" cy="1275724"/>
          </a:xfrm>
        </p:grpSpPr>
        <p:sp>
          <p:nvSpPr>
            <p:cNvPr name="Freeform 7" id="7"/>
            <p:cNvSpPr/>
            <p:nvPr/>
          </p:nvSpPr>
          <p:spPr>
            <a:xfrm flipH="false" flipV="false" rot="0">
              <a:off x="0" y="0"/>
              <a:ext cx="3614354" cy="1275724"/>
            </a:xfrm>
            <a:custGeom>
              <a:avLst/>
              <a:gdLst/>
              <a:ahLst/>
              <a:cxnLst/>
              <a:rect r="r" b="b" t="t" l="l"/>
              <a:pathLst>
                <a:path h="1275724" w="3614354">
                  <a:moveTo>
                    <a:pt x="0" y="0"/>
                  </a:moveTo>
                  <a:lnTo>
                    <a:pt x="3614354" y="0"/>
                  </a:lnTo>
                  <a:lnTo>
                    <a:pt x="3614354" y="1275724"/>
                  </a:lnTo>
                  <a:lnTo>
                    <a:pt x="0" y="1275724"/>
                  </a:lnTo>
                  <a:close/>
                </a:path>
              </a:pathLst>
            </a:custGeom>
            <a:gradFill rotWithShape="true">
              <a:gsLst>
                <a:gs pos="0">
                  <a:srgbClr val="2C3240">
                    <a:alpha val="100000"/>
                  </a:srgbClr>
                </a:gs>
                <a:gs pos="50000">
                  <a:srgbClr val="2C3240">
                    <a:alpha val="85500"/>
                  </a:srgbClr>
                </a:gs>
                <a:gs pos="100000">
                  <a:srgbClr val="2C3240">
                    <a:alpha val="77000"/>
                  </a:srgbClr>
                </a:gs>
              </a:gsLst>
              <a:lin ang="5400000"/>
            </a:gradFill>
          </p:spPr>
        </p:sp>
        <p:sp>
          <p:nvSpPr>
            <p:cNvPr name="TextBox 8" id="8"/>
            <p:cNvSpPr txBox="true"/>
            <p:nvPr/>
          </p:nvSpPr>
          <p:spPr>
            <a:xfrm>
              <a:off x="0" y="-76200"/>
              <a:ext cx="3614354" cy="1351924"/>
            </a:xfrm>
            <a:prstGeom prst="rect">
              <a:avLst/>
            </a:prstGeom>
          </p:spPr>
          <p:txBody>
            <a:bodyPr anchor="ctr" rtlCol="false" tIns="50800" lIns="50800" bIns="50800" rIns="50800"/>
            <a:lstStyle/>
            <a:p>
              <a:pPr algn="ctr">
                <a:lnSpc>
                  <a:spcPts val="3749"/>
                </a:lnSpc>
              </a:pPr>
            </a:p>
          </p:txBody>
        </p:sp>
      </p:grpSp>
      <p:sp>
        <p:nvSpPr>
          <p:cNvPr name="Freeform 9" id="9"/>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823567" y="4165600"/>
            <a:ext cx="13758400" cy="977900"/>
          </a:xfrm>
          <a:prstGeom prst="rect">
            <a:avLst/>
          </a:prstGeom>
        </p:spPr>
        <p:txBody>
          <a:bodyPr anchor="t" rtlCol="false" tIns="0" lIns="0" bIns="0" rIns="0">
            <a:spAutoFit/>
          </a:bodyPr>
          <a:lstStyle/>
          <a:p>
            <a:pPr algn="ctr" marL="0" indent="0" lvl="0">
              <a:lnSpc>
                <a:spcPts val="7664"/>
              </a:lnSpc>
              <a:spcBef>
                <a:spcPct val="0"/>
              </a:spcBef>
            </a:pPr>
            <a:r>
              <a:rPr lang="en-US" b="true" sz="6387">
                <a:solidFill>
                  <a:srgbClr val="47C5FB"/>
                </a:solidFill>
                <a:latin typeface="Now Bold"/>
                <a:ea typeface="Now Bold"/>
                <a:cs typeface="Now Bold"/>
                <a:sym typeface="Now Bold"/>
              </a:rPr>
              <a:t>SAC + OPTUNA</a:t>
            </a:r>
          </a:p>
        </p:txBody>
      </p:sp>
      <p:sp>
        <p:nvSpPr>
          <p:cNvPr name="TextBox 11" id="11"/>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4992140" cy="1610323"/>
            <a:chOff x="0" y="0"/>
            <a:chExt cx="1453157" cy="156085"/>
          </a:xfrm>
        </p:grpSpPr>
        <p:sp>
          <p:nvSpPr>
            <p:cNvPr name="Freeform 4" id="4"/>
            <p:cNvSpPr/>
            <p:nvPr/>
          </p:nvSpPr>
          <p:spPr>
            <a:xfrm flipH="false" flipV="false" rot="0">
              <a:off x="0" y="0"/>
              <a:ext cx="1453157" cy="156085"/>
            </a:xfrm>
            <a:custGeom>
              <a:avLst/>
              <a:gdLst/>
              <a:ahLst/>
              <a:cxnLst/>
              <a:rect r="r" b="b" t="t" l="l"/>
              <a:pathLst>
                <a:path h="156085" w="1453157">
                  <a:moveTo>
                    <a:pt x="1249957" y="0"/>
                  </a:moveTo>
                  <a:lnTo>
                    <a:pt x="0" y="0"/>
                  </a:lnTo>
                  <a:lnTo>
                    <a:pt x="203200" y="156085"/>
                  </a:lnTo>
                  <a:lnTo>
                    <a:pt x="1453157" y="156085"/>
                  </a:lnTo>
                  <a:lnTo>
                    <a:pt x="1249957" y="0"/>
                  </a:lnTo>
                  <a:close/>
                </a:path>
              </a:pathLst>
            </a:custGeom>
            <a:solidFill>
              <a:srgbClr val="004AAD"/>
            </a:solidFill>
            <a:ln cap="sq">
              <a:noFill/>
              <a:prstDash val="solid"/>
              <a:miter/>
            </a:ln>
          </p:spPr>
        </p:sp>
        <p:sp>
          <p:nvSpPr>
            <p:cNvPr name="TextBox 5" id="5"/>
            <p:cNvSpPr txBox="true"/>
            <p:nvPr/>
          </p:nvSpPr>
          <p:spPr>
            <a:xfrm>
              <a:off x="101600" y="-66675"/>
              <a:ext cx="1249957" cy="222760"/>
            </a:xfrm>
            <a:prstGeom prst="rect">
              <a:avLst/>
            </a:prstGeom>
          </p:spPr>
          <p:txBody>
            <a:bodyPr anchor="ctr" rtlCol="false" tIns="50800" lIns="50800" bIns="50800" rIns="50800"/>
            <a:lstStyle/>
            <a:p>
              <a:pPr algn="ctr" marL="0" indent="0" lvl="0">
                <a:lnSpc>
                  <a:spcPts val="9489"/>
                </a:lnSpc>
                <a:spcBef>
                  <a:spcPct val="0"/>
                </a:spcBef>
              </a:pPr>
              <a:r>
                <a:rPr lang="en-US" sz="7299">
                  <a:solidFill>
                    <a:srgbClr val="FDFDFD"/>
                  </a:solidFill>
                  <a:latin typeface="Open Sauce"/>
                  <a:ea typeface="Open Sauce"/>
                  <a:cs typeface="Open Sauce"/>
                  <a:sym typeface="Open Sauce"/>
                </a:rPr>
                <a:t>Introduction</a:t>
              </a:r>
            </a:p>
          </p:txBody>
        </p:sp>
      </p:grpSp>
      <p:sp>
        <p:nvSpPr>
          <p:cNvPr name="TextBox 6" id="6"/>
          <p:cNvSpPr txBox="true"/>
          <p:nvPr/>
        </p:nvSpPr>
        <p:spPr>
          <a:xfrm rot="0">
            <a:off x="429890" y="2831045"/>
            <a:ext cx="6907031" cy="1376315"/>
          </a:xfrm>
          <a:prstGeom prst="rect">
            <a:avLst/>
          </a:prstGeom>
        </p:spPr>
        <p:txBody>
          <a:bodyPr anchor="t" rtlCol="false" tIns="0" lIns="0" bIns="0" rIns="0">
            <a:spAutoFit/>
          </a:bodyPr>
          <a:lstStyle/>
          <a:p>
            <a:pPr algn="just">
              <a:lnSpc>
                <a:spcPts val="3740"/>
              </a:lnSpc>
              <a:spcBef>
                <a:spcPct val="0"/>
              </a:spcBef>
            </a:pPr>
            <a:r>
              <a:rPr lang="en-US" b="true" sz="2710" spc="265">
                <a:solidFill>
                  <a:srgbClr val="000000"/>
                </a:solidFill>
                <a:latin typeface="Open Sauce Bold"/>
                <a:ea typeface="Open Sauce Bold"/>
                <a:cs typeface="Open Sauce Bold"/>
                <a:sym typeface="Open Sauce Bold"/>
              </a:rPr>
              <a:t>Simulates real-world challenges like balance, coordination, and efficiency.</a:t>
            </a:r>
          </a:p>
        </p:txBody>
      </p:sp>
      <p:grpSp>
        <p:nvGrpSpPr>
          <p:cNvPr name="Group 7" id="7"/>
          <p:cNvGrpSpPr/>
          <p:nvPr/>
        </p:nvGrpSpPr>
        <p:grpSpPr>
          <a:xfrm rot="0">
            <a:off x="429890" y="1610323"/>
            <a:ext cx="5689104" cy="275488"/>
            <a:chOff x="0" y="0"/>
            <a:chExt cx="4519796" cy="218865"/>
          </a:xfrm>
        </p:grpSpPr>
        <p:sp>
          <p:nvSpPr>
            <p:cNvPr name="Freeform 8" id="8"/>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00B5F8"/>
            </a:solidFill>
            <a:ln cap="sq">
              <a:noFill/>
              <a:prstDash val="solid"/>
              <a:miter/>
            </a:ln>
          </p:spPr>
        </p:sp>
        <p:sp>
          <p:nvSpPr>
            <p:cNvPr name="TextBox 9" id="9"/>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12085550" y="-131220"/>
            <a:ext cx="9534019" cy="936381"/>
            <a:chOff x="0" y="0"/>
            <a:chExt cx="1876002" cy="184251"/>
          </a:xfrm>
        </p:grpSpPr>
        <p:sp>
          <p:nvSpPr>
            <p:cNvPr name="Freeform 11" id="11"/>
            <p:cNvSpPr/>
            <p:nvPr/>
          </p:nvSpPr>
          <p:spPr>
            <a:xfrm flipH="false" flipV="false" rot="0">
              <a:off x="0" y="0"/>
              <a:ext cx="1876002" cy="184251"/>
            </a:xfrm>
            <a:custGeom>
              <a:avLst/>
              <a:gdLst/>
              <a:ahLst/>
              <a:cxnLst/>
              <a:rect r="r" b="b" t="t" l="l"/>
              <a:pathLst>
                <a:path h="184251" w="1876002">
                  <a:moveTo>
                    <a:pt x="1672802" y="0"/>
                  </a:moveTo>
                  <a:lnTo>
                    <a:pt x="0" y="0"/>
                  </a:lnTo>
                  <a:lnTo>
                    <a:pt x="203200" y="184251"/>
                  </a:lnTo>
                  <a:lnTo>
                    <a:pt x="1876002" y="184251"/>
                  </a:lnTo>
                  <a:lnTo>
                    <a:pt x="1672802" y="0"/>
                  </a:lnTo>
                  <a:close/>
                </a:path>
              </a:pathLst>
            </a:custGeom>
            <a:solidFill>
              <a:srgbClr val="00B5F8"/>
            </a:solidFill>
            <a:ln cap="sq">
              <a:noFill/>
              <a:prstDash val="solid"/>
              <a:miter/>
            </a:ln>
          </p:spPr>
        </p:sp>
        <p:sp>
          <p:nvSpPr>
            <p:cNvPr name="TextBox 12" id="12"/>
            <p:cNvSpPr txBox="true"/>
            <p:nvPr/>
          </p:nvSpPr>
          <p:spPr>
            <a:xfrm>
              <a:off x="101600" y="-19050"/>
              <a:ext cx="1672802" cy="20330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3" id="13"/>
          <p:cNvSpPr/>
          <p:nvPr/>
        </p:nvSpPr>
        <p:spPr>
          <a:xfrm>
            <a:off x="-598172" y="19050"/>
            <a:ext cx="12921291" cy="0"/>
          </a:xfrm>
          <a:prstGeom prst="line">
            <a:avLst/>
          </a:prstGeom>
          <a:ln cap="flat" w="38100">
            <a:solidFill>
              <a:srgbClr val="00B5F8"/>
            </a:solidFill>
            <a:prstDash val="solid"/>
            <a:headEnd type="none" len="sm" w="sm"/>
            <a:tailEnd type="none" len="sm" w="sm"/>
          </a:ln>
        </p:spPr>
      </p:sp>
      <p:sp>
        <p:nvSpPr>
          <p:cNvPr name="TextBox 14" id="14"/>
          <p:cNvSpPr txBox="true"/>
          <p:nvPr/>
        </p:nvSpPr>
        <p:spPr>
          <a:xfrm rot="0">
            <a:off x="736944" y="2383065"/>
            <a:ext cx="2844552" cy="463550"/>
          </a:xfrm>
          <a:prstGeom prst="rect">
            <a:avLst/>
          </a:prstGeom>
        </p:spPr>
        <p:txBody>
          <a:bodyPr anchor="t" rtlCol="false" tIns="0" lIns="0" bIns="0" rIns="0">
            <a:spAutoFit/>
          </a:bodyPr>
          <a:lstStyle/>
          <a:p>
            <a:pPr algn="l" marL="0" indent="0" lvl="0">
              <a:lnSpc>
                <a:spcPts val="3623"/>
              </a:lnSpc>
              <a:spcBef>
                <a:spcPct val="0"/>
              </a:spcBef>
            </a:pPr>
            <a:r>
              <a:rPr lang="en-US" b="true" sz="3019">
                <a:solidFill>
                  <a:srgbClr val="00B5F8"/>
                </a:solidFill>
                <a:latin typeface="Now Bold"/>
                <a:ea typeface="Now Bold"/>
                <a:cs typeface="Now Bold"/>
                <a:sym typeface="Now Bold"/>
              </a:rPr>
              <a:t>REALISM:</a:t>
            </a:r>
          </a:p>
        </p:txBody>
      </p:sp>
      <p:sp>
        <p:nvSpPr>
          <p:cNvPr name="TextBox 15" id="15"/>
          <p:cNvSpPr txBox="true"/>
          <p:nvPr/>
        </p:nvSpPr>
        <p:spPr>
          <a:xfrm rot="0">
            <a:off x="736944" y="4911725"/>
            <a:ext cx="5689104" cy="463550"/>
          </a:xfrm>
          <a:prstGeom prst="rect">
            <a:avLst/>
          </a:prstGeom>
        </p:spPr>
        <p:txBody>
          <a:bodyPr anchor="t" rtlCol="false" tIns="0" lIns="0" bIns="0" rIns="0">
            <a:spAutoFit/>
          </a:bodyPr>
          <a:lstStyle/>
          <a:p>
            <a:pPr algn="l" marL="0" indent="0" lvl="0">
              <a:lnSpc>
                <a:spcPts val="3623"/>
              </a:lnSpc>
              <a:spcBef>
                <a:spcPct val="0"/>
              </a:spcBef>
            </a:pPr>
            <a:r>
              <a:rPr lang="en-US" b="true" sz="3019">
                <a:solidFill>
                  <a:srgbClr val="00B5F8"/>
                </a:solidFill>
                <a:latin typeface="Now Bold"/>
                <a:ea typeface="Now Bold"/>
                <a:cs typeface="Now Bold"/>
                <a:sym typeface="Now Bold"/>
              </a:rPr>
              <a:t>RELEVANCES:</a:t>
            </a:r>
          </a:p>
        </p:txBody>
      </p:sp>
      <p:sp>
        <p:nvSpPr>
          <p:cNvPr name="TextBox 16" id="16"/>
          <p:cNvSpPr txBox="true"/>
          <p:nvPr/>
        </p:nvSpPr>
        <p:spPr>
          <a:xfrm rot="0">
            <a:off x="429890" y="5472659"/>
            <a:ext cx="7913022" cy="3243215"/>
          </a:xfrm>
          <a:prstGeom prst="rect">
            <a:avLst/>
          </a:prstGeom>
        </p:spPr>
        <p:txBody>
          <a:bodyPr anchor="t" rtlCol="false" tIns="0" lIns="0" bIns="0" rIns="0">
            <a:spAutoFit/>
          </a:bodyPr>
          <a:lstStyle/>
          <a:p>
            <a:pPr algn="just">
              <a:lnSpc>
                <a:spcPts val="3740"/>
              </a:lnSpc>
            </a:pPr>
            <a:r>
              <a:rPr lang="en-US" b="true" sz="2710" spc="265">
                <a:solidFill>
                  <a:srgbClr val="000000"/>
                </a:solidFill>
                <a:latin typeface="Open Sauce Bold"/>
                <a:ea typeface="Open Sauce Bold"/>
                <a:cs typeface="Open Sauce Bold"/>
                <a:sym typeface="Open Sauce Bold"/>
              </a:rPr>
              <a:t>Quadruped robots </a:t>
            </a:r>
            <a:r>
              <a:rPr lang="en-US" b="true" sz="2710" spc="265">
                <a:solidFill>
                  <a:srgbClr val="000000"/>
                </a:solidFill>
                <a:latin typeface="Open Sauce Bold"/>
                <a:ea typeface="Open Sauce Bold"/>
                <a:cs typeface="Open Sauce Bold"/>
                <a:sym typeface="Open Sauce Bold"/>
              </a:rPr>
              <a:t>are widely used in applications such as:</a:t>
            </a:r>
          </a:p>
          <a:p>
            <a:pPr algn="just" marL="585176" indent="-292588" lvl="1">
              <a:lnSpc>
                <a:spcPts val="3740"/>
              </a:lnSpc>
              <a:buFont typeface="Arial"/>
              <a:buChar char="•"/>
            </a:pPr>
            <a:r>
              <a:rPr lang="en-US" b="true" sz="2710" spc="265">
                <a:solidFill>
                  <a:srgbClr val="000000"/>
                </a:solidFill>
                <a:latin typeface="Open Sauce Bold"/>
                <a:ea typeface="Open Sauce Bold"/>
                <a:cs typeface="Open Sauce Bold"/>
                <a:sym typeface="Open Sauce Bold"/>
              </a:rPr>
              <a:t>Rescue missions</a:t>
            </a:r>
          </a:p>
          <a:p>
            <a:pPr algn="just" marL="585176" indent="-292588" lvl="1">
              <a:lnSpc>
                <a:spcPts val="3740"/>
              </a:lnSpc>
              <a:buFont typeface="Arial"/>
              <a:buChar char="•"/>
            </a:pPr>
            <a:r>
              <a:rPr lang="en-US" b="true" sz="2710" spc="265">
                <a:solidFill>
                  <a:srgbClr val="000000"/>
                </a:solidFill>
                <a:latin typeface="Open Sauce Bold"/>
                <a:ea typeface="Open Sauce Bold"/>
                <a:cs typeface="Open Sauce Bold"/>
                <a:sym typeface="Open Sauce Bold"/>
              </a:rPr>
              <a:t>Package delivery</a:t>
            </a:r>
          </a:p>
          <a:p>
            <a:pPr algn="just" marL="585176" indent="-292588" lvl="1">
              <a:lnSpc>
                <a:spcPts val="3740"/>
              </a:lnSpc>
              <a:buFont typeface="Arial"/>
              <a:buChar char="•"/>
            </a:pPr>
            <a:r>
              <a:rPr lang="en-US" b="true" sz="2710" spc="265">
                <a:solidFill>
                  <a:srgbClr val="000000"/>
                </a:solidFill>
                <a:latin typeface="Open Sauce Bold"/>
                <a:ea typeface="Open Sauce Bold"/>
                <a:cs typeface="Open Sauce Bold"/>
                <a:sym typeface="Open Sauce Bold"/>
              </a:rPr>
              <a:t>Expl</a:t>
            </a:r>
            <a:r>
              <a:rPr lang="en-US" b="true" sz="2710" spc="265">
                <a:solidFill>
                  <a:srgbClr val="000000"/>
                </a:solidFill>
                <a:latin typeface="Open Sauce Bold"/>
                <a:ea typeface="Open Sauce Bold"/>
                <a:cs typeface="Open Sauce Bold"/>
                <a:sym typeface="Open Sauce Bold"/>
              </a:rPr>
              <a:t>oration in diffic</a:t>
            </a:r>
            <a:r>
              <a:rPr lang="en-US" b="true" sz="2710" spc="265">
                <a:solidFill>
                  <a:srgbClr val="000000"/>
                </a:solidFill>
                <a:latin typeface="Open Sauce Bold"/>
                <a:ea typeface="Open Sauce Bold"/>
                <a:cs typeface="Open Sauce Bold"/>
                <a:sym typeface="Open Sauce Bold"/>
              </a:rPr>
              <a:t>ult terrains</a:t>
            </a:r>
          </a:p>
          <a:p>
            <a:pPr algn="just">
              <a:lnSpc>
                <a:spcPts val="3740"/>
              </a:lnSpc>
              <a:spcBef>
                <a:spcPct val="0"/>
              </a:spcBef>
            </a:pPr>
            <a:r>
              <a:rPr lang="en-US" b="true" sz="2710" spc="265">
                <a:solidFill>
                  <a:srgbClr val="000000"/>
                </a:solidFill>
                <a:latin typeface="Open Sauce Bold"/>
                <a:ea typeface="Open Sauce Bold"/>
                <a:cs typeface="Open Sauce Bold"/>
                <a:sym typeface="Open Sauce Bold"/>
              </a:rPr>
              <a:t>H</a:t>
            </a:r>
            <a:r>
              <a:rPr lang="en-US" b="true" sz="2710" spc="265">
                <a:solidFill>
                  <a:srgbClr val="000000"/>
                </a:solidFill>
                <a:latin typeface="Open Sauce Bold"/>
                <a:ea typeface="Open Sauce Bold"/>
                <a:cs typeface="Open Sauce Bold"/>
                <a:sym typeface="Open Sauce Bold"/>
              </a:rPr>
              <a:t>ighlights their potential in navigating streets and staircases efficiently.</a:t>
            </a:r>
          </a:p>
        </p:txBody>
      </p:sp>
      <p:sp>
        <p:nvSpPr>
          <p:cNvPr name="Freeform 17" id="17"/>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3698000" y="9334999"/>
            <a:ext cx="7973545" cy="701675"/>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2</a:t>
            </a:r>
          </a:p>
        </p:txBody>
      </p:sp>
      <p:pic>
        <p:nvPicPr>
          <p:cNvPr name="Picture 19" id="19">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3637" t="0" r="3637" b="0"/>
          <a:stretch>
            <a:fillRect/>
          </a:stretch>
        </p:blipFill>
        <p:spPr>
          <a:xfrm flipH="false" flipV="false" rot="0">
            <a:off x="9144000" y="3554494"/>
            <a:ext cx="8814876" cy="4394479"/>
          </a:xfrm>
          <a:prstGeom prst="rect">
            <a:avLst/>
          </a:prstGeom>
        </p:spPr>
      </p:pic>
    </p:spTree>
  </p:cSld>
  <p:clrMapOvr>
    <a:masterClrMapping/>
  </p:clrMapOvr>
  <p:transition spd="med">
    <p:push dir="l"/>
  </p:transition>
  <p:timing>
    <p:tnLst>
      <p:par>
        <p:cTn dur="indefinite" restart="never" nodeType="tmRoot">
          <p:childTnLst>
            <p:video>
              <p:cMediaNode vol="100000">
                <p:cTn fill="hold" display="false">
                  <p:stCondLst>
                    <p:cond delay="indefinite"/>
                  </p:stCondLst>
                </p:cTn>
                <p:tgtEl>
                  <p:spTgt spid="19"/>
                </p:tgtEl>
              </p:cMediaNode>
            </p:video>
          </p:childTnLst>
        </p:cTn>
      </p:par>
    </p:tnLst>
  </p:timing>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10580377">
            <a:off x="12359395" y="-9127350"/>
            <a:ext cx="24036383" cy="24664199"/>
          </a:xfrm>
          <a:custGeom>
            <a:avLst/>
            <a:gdLst/>
            <a:ahLst/>
            <a:cxnLst/>
            <a:rect r="r" b="b" t="t" l="l"/>
            <a:pathLst>
              <a:path h="24664199" w="24036383">
                <a:moveTo>
                  <a:pt x="0" y="0"/>
                </a:moveTo>
                <a:lnTo>
                  <a:pt x="24036382" y="0"/>
                </a:lnTo>
                <a:lnTo>
                  <a:pt x="24036382" y="24664199"/>
                </a:lnTo>
                <a:lnTo>
                  <a:pt x="0" y="24664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494654" y="8373318"/>
            <a:ext cx="11046708" cy="3314013"/>
          </a:xfrm>
          <a:custGeom>
            <a:avLst/>
            <a:gdLst/>
            <a:ahLst/>
            <a:cxnLst/>
            <a:rect r="r" b="b" t="t" l="l"/>
            <a:pathLst>
              <a:path h="3314013" w="11046708">
                <a:moveTo>
                  <a:pt x="11046708" y="0"/>
                </a:moveTo>
                <a:lnTo>
                  <a:pt x="0" y="0"/>
                </a:lnTo>
                <a:lnTo>
                  <a:pt x="0" y="3314012"/>
                </a:lnTo>
                <a:lnTo>
                  <a:pt x="11046708" y="3314012"/>
                </a:lnTo>
                <a:lnTo>
                  <a:pt x="1104670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330683" y="528696"/>
            <a:ext cx="14992140" cy="1431173"/>
            <a:chOff x="0" y="0"/>
            <a:chExt cx="1453157" cy="138721"/>
          </a:xfrm>
        </p:grpSpPr>
        <p:sp>
          <p:nvSpPr>
            <p:cNvPr name="Freeform 6" id="6"/>
            <p:cNvSpPr/>
            <p:nvPr/>
          </p:nvSpPr>
          <p:spPr>
            <a:xfrm flipH="false" flipV="false" rot="0">
              <a:off x="0" y="0"/>
              <a:ext cx="1453157" cy="138721"/>
            </a:xfrm>
            <a:custGeom>
              <a:avLst/>
              <a:gdLst/>
              <a:ahLst/>
              <a:cxnLst/>
              <a:rect r="r" b="b" t="t" l="l"/>
              <a:pathLst>
                <a:path h="138721" w="1453157">
                  <a:moveTo>
                    <a:pt x="1249957" y="0"/>
                  </a:moveTo>
                  <a:lnTo>
                    <a:pt x="0" y="0"/>
                  </a:lnTo>
                  <a:lnTo>
                    <a:pt x="203200" y="138721"/>
                  </a:lnTo>
                  <a:lnTo>
                    <a:pt x="1453157" y="138721"/>
                  </a:lnTo>
                  <a:lnTo>
                    <a:pt x="1249957" y="0"/>
                  </a:lnTo>
                  <a:close/>
                </a:path>
              </a:pathLst>
            </a:custGeom>
            <a:solidFill>
              <a:srgbClr val="004AAD"/>
            </a:solidFill>
            <a:ln cap="sq">
              <a:noFill/>
              <a:prstDash val="solid"/>
              <a:miter/>
            </a:ln>
          </p:spPr>
        </p:sp>
        <p:sp>
          <p:nvSpPr>
            <p:cNvPr name="TextBox 7" id="7"/>
            <p:cNvSpPr txBox="true"/>
            <p:nvPr/>
          </p:nvSpPr>
          <p:spPr>
            <a:xfrm>
              <a:off x="101600" y="-66675"/>
              <a:ext cx="1249957" cy="205396"/>
            </a:xfrm>
            <a:prstGeom prst="rect">
              <a:avLst/>
            </a:prstGeom>
          </p:spPr>
          <p:txBody>
            <a:bodyPr anchor="ctr" rtlCol="false" tIns="50800" lIns="50800" bIns="50800" rIns="50800"/>
            <a:lstStyle/>
            <a:p>
              <a:pPr algn="ctr" marL="0" indent="0" lvl="0">
                <a:lnSpc>
                  <a:spcPts val="9489"/>
                </a:lnSpc>
                <a:spcBef>
                  <a:spcPct val="0"/>
                </a:spcBef>
              </a:pPr>
              <a:r>
                <a:rPr lang="en-US" sz="7299">
                  <a:solidFill>
                    <a:srgbClr val="FDFDFD"/>
                  </a:solidFill>
                  <a:latin typeface="Open Sauce"/>
                  <a:ea typeface="Open Sauce"/>
                  <a:cs typeface="Open Sauce"/>
                  <a:sym typeface="Open Sauce"/>
                </a:rPr>
                <a:t>RESULTS</a:t>
              </a:r>
            </a:p>
          </p:txBody>
        </p:sp>
      </p:grpSp>
      <p:sp>
        <p:nvSpPr>
          <p:cNvPr name="Freeform 8" id="8"/>
          <p:cNvSpPr/>
          <p:nvPr/>
        </p:nvSpPr>
        <p:spPr>
          <a:xfrm flipH="false" flipV="false" rot="0">
            <a:off x="6959979" y="4606317"/>
            <a:ext cx="10299321" cy="3767000"/>
          </a:xfrm>
          <a:custGeom>
            <a:avLst/>
            <a:gdLst/>
            <a:ahLst/>
            <a:cxnLst/>
            <a:rect r="r" b="b" t="t" l="l"/>
            <a:pathLst>
              <a:path h="3767000" w="10299321">
                <a:moveTo>
                  <a:pt x="0" y="0"/>
                </a:moveTo>
                <a:lnTo>
                  <a:pt x="10299321" y="0"/>
                </a:lnTo>
                <a:lnTo>
                  <a:pt x="10299321" y="3767001"/>
                </a:lnTo>
                <a:lnTo>
                  <a:pt x="0" y="3767001"/>
                </a:lnTo>
                <a:lnTo>
                  <a:pt x="0" y="0"/>
                </a:lnTo>
                <a:close/>
              </a:path>
            </a:pathLst>
          </a:custGeom>
          <a:blipFill>
            <a:blip r:embed="rId8"/>
            <a:stretch>
              <a:fillRect l="0" t="-152737" r="0" b="-67038"/>
            </a:stretch>
          </a:blipFill>
        </p:spPr>
      </p:sp>
      <p:sp>
        <p:nvSpPr>
          <p:cNvPr name="TextBox 9" id="9"/>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20</a:t>
            </a:r>
          </a:p>
        </p:txBody>
      </p:sp>
      <p:sp>
        <p:nvSpPr>
          <p:cNvPr name="TextBox 10" id="10"/>
          <p:cNvSpPr txBox="true"/>
          <p:nvPr/>
        </p:nvSpPr>
        <p:spPr>
          <a:xfrm rot="0">
            <a:off x="530096" y="2162810"/>
            <a:ext cx="12043916" cy="2980690"/>
          </a:xfrm>
          <a:prstGeom prst="rect">
            <a:avLst/>
          </a:prstGeom>
        </p:spPr>
        <p:txBody>
          <a:bodyPr anchor="t" rtlCol="false" tIns="0" lIns="0" bIns="0" rIns="0">
            <a:spAutoFit/>
          </a:bodyPr>
          <a:lstStyle/>
          <a:p>
            <a:pPr algn="just" marL="712470" indent="-356235" lvl="1">
              <a:lnSpc>
                <a:spcPts val="4290"/>
              </a:lnSpc>
              <a:buFont typeface="Arial"/>
              <a:buChar char="•"/>
            </a:pPr>
            <a:r>
              <a:rPr lang="en-US" b="true" sz="3300">
                <a:solidFill>
                  <a:srgbClr val="000000"/>
                </a:solidFill>
                <a:latin typeface="Open Sauce Bold"/>
                <a:ea typeface="Open Sauce Bold"/>
                <a:cs typeface="Open Sauce Bold"/>
                <a:sym typeface="Open Sauce Bold"/>
              </a:rPr>
              <a:t>Optimization Process:</a:t>
            </a:r>
          </a:p>
          <a:p>
            <a:pPr algn="just">
              <a:lnSpc>
                <a:spcPts val="3900"/>
              </a:lnSpc>
            </a:pPr>
            <a:r>
              <a:rPr lang="en-US" sz="3000">
                <a:solidFill>
                  <a:srgbClr val="000000"/>
                </a:solidFill>
                <a:latin typeface="Open Sauce"/>
                <a:ea typeface="Open Sauce"/>
                <a:cs typeface="Open Sauce"/>
                <a:sym typeface="Open Sauce"/>
              </a:rPr>
              <a:t>Conducted 20 trials using Optuna to identify the best hyperparameters.</a:t>
            </a:r>
          </a:p>
          <a:p>
            <a:pPr algn="just">
              <a:lnSpc>
                <a:spcPts val="3900"/>
              </a:lnSpc>
            </a:pPr>
            <a:r>
              <a:rPr lang="en-US" sz="3000">
                <a:solidFill>
                  <a:srgbClr val="000000"/>
                </a:solidFill>
                <a:latin typeface="Open Sauce"/>
                <a:ea typeface="Open Sauce"/>
                <a:cs typeface="Open Sauce"/>
                <a:sym typeface="Open Sauce"/>
              </a:rPr>
              <a:t>Each trial involved training and evaluating the agent's performance.</a:t>
            </a:r>
          </a:p>
          <a:p>
            <a:pPr algn="just">
              <a:lnSpc>
                <a:spcPts val="3640"/>
              </a:lnSpc>
            </a:pPr>
          </a:p>
        </p:txBody>
      </p:sp>
      <p:sp>
        <p:nvSpPr>
          <p:cNvPr name="TextBox 11" id="11"/>
          <p:cNvSpPr txBox="true"/>
          <p:nvPr/>
        </p:nvSpPr>
        <p:spPr>
          <a:xfrm rot="0">
            <a:off x="530096" y="5249014"/>
            <a:ext cx="6021958" cy="3475990"/>
          </a:xfrm>
          <a:prstGeom prst="rect">
            <a:avLst/>
          </a:prstGeom>
        </p:spPr>
        <p:txBody>
          <a:bodyPr anchor="t" rtlCol="false" tIns="0" lIns="0" bIns="0" rIns="0">
            <a:spAutoFit/>
          </a:bodyPr>
          <a:lstStyle/>
          <a:p>
            <a:pPr algn="just" marL="712470" indent="-356235" lvl="1">
              <a:lnSpc>
                <a:spcPts val="4290"/>
              </a:lnSpc>
              <a:buFont typeface="Arial"/>
              <a:buChar char="•"/>
            </a:pPr>
            <a:r>
              <a:rPr lang="en-US" b="true" sz="3300">
                <a:solidFill>
                  <a:srgbClr val="000000"/>
                </a:solidFill>
                <a:latin typeface="Open Sauce Bold"/>
                <a:ea typeface="Open Sauce Bold"/>
                <a:cs typeface="Open Sauce Bold"/>
                <a:sym typeface="Open Sauce Bold"/>
              </a:rPr>
              <a:t>Best Hyperparameters:</a:t>
            </a:r>
          </a:p>
          <a:p>
            <a:pPr algn="just" marL="647702" indent="-323851" lvl="1">
              <a:lnSpc>
                <a:spcPts val="3900"/>
              </a:lnSpc>
              <a:buFont typeface="Arial"/>
              <a:buChar char="•"/>
            </a:pPr>
            <a:r>
              <a:rPr lang="en-US" sz="3000">
                <a:solidFill>
                  <a:srgbClr val="000000"/>
                </a:solidFill>
                <a:latin typeface="Open Sauce"/>
                <a:ea typeface="Open Sauce"/>
                <a:cs typeface="Open Sauce"/>
                <a:sym typeface="Open Sauce"/>
              </a:rPr>
              <a:t>learning_rate: 2.1e-4</a:t>
            </a:r>
          </a:p>
          <a:p>
            <a:pPr algn="just" marL="647702" indent="-323851" lvl="1">
              <a:lnSpc>
                <a:spcPts val="3900"/>
              </a:lnSpc>
              <a:buFont typeface="Arial"/>
              <a:buChar char="•"/>
            </a:pPr>
            <a:r>
              <a:rPr lang="en-US" sz="3000">
                <a:solidFill>
                  <a:srgbClr val="000000"/>
                </a:solidFill>
                <a:latin typeface="Open Sauce"/>
                <a:ea typeface="Open Sauce"/>
                <a:cs typeface="Open Sauce"/>
                <a:sym typeface="Open Sauce"/>
              </a:rPr>
              <a:t>gamma: 0.965</a:t>
            </a:r>
          </a:p>
          <a:p>
            <a:pPr algn="just" marL="647702" indent="-323851" lvl="1">
              <a:lnSpc>
                <a:spcPts val="3900"/>
              </a:lnSpc>
              <a:buFont typeface="Arial"/>
              <a:buChar char="•"/>
            </a:pPr>
            <a:r>
              <a:rPr lang="en-US" sz="3000">
                <a:solidFill>
                  <a:srgbClr val="000000"/>
                </a:solidFill>
                <a:latin typeface="Open Sauce"/>
                <a:ea typeface="Open Sauce"/>
                <a:cs typeface="Open Sauce"/>
                <a:sym typeface="Open Sauce"/>
              </a:rPr>
              <a:t>tau: 0.012</a:t>
            </a:r>
          </a:p>
          <a:p>
            <a:pPr algn="just" marL="647702" indent="-323851" lvl="1">
              <a:lnSpc>
                <a:spcPts val="3900"/>
              </a:lnSpc>
              <a:buFont typeface="Arial"/>
              <a:buChar char="•"/>
            </a:pPr>
            <a:r>
              <a:rPr lang="en-US" sz="3000">
                <a:solidFill>
                  <a:srgbClr val="000000"/>
                </a:solidFill>
                <a:latin typeface="Open Sauce"/>
                <a:ea typeface="Open Sauce"/>
                <a:cs typeface="Open Sauce"/>
                <a:sym typeface="Open Sauce"/>
              </a:rPr>
              <a:t>ent_coef: 0.004</a:t>
            </a:r>
          </a:p>
          <a:p>
            <a:pPr algn="just" marL="647702" indent="-323851" lvl="1">
              <a:lnSpc>
                <a:spcPts val="3900"/>
              </a:lnSpc>
              <a:buFont typeface="Arial"/>
              <a:buChar char="•"/>
            </a:pPr>
            <a:r>
              <a:rPr lang="en-US" sz="3000">
                <a:solidFill>
                  <a:srgbClr val="000000"/>
                </a:solidFill>
                <a:latin typeface="Open Sauce"/>
                <a:ea typeface="Open Sauce"/>
                <a:cs typeface="Open Sauce"/>
                <a:sym typeface="Open Sauce"/>
              </a:rPr>
              <a:t>batch_size: 512</a:t>
            </a:r>
          </a:p>
          <a:p>
            <a:pPr algn="just">
              <a:lnSpc>
                <a:spcPts val="3640"/>
              </a:lnSpc>
            </a:pPr>
          </a:p>
        </p:txBody>
      </p:sp>
    </p:spTree>
  </p:cSld>
  <p:clrMapOvr>
    <a:masterClrMapping/>
  </p:clrMapOvr>
  <p:transition spd="med">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3201913" y="-8574252"/>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248762"/>
            <a:ext cx="9972096" cy="4415481"/>
          </a:xfrm>
          <a:custGeom>
            <a:avLst/>
            <a:gdLst/>
            <a:ahLst/>
            <a:cxnLst/>
            <a:rect r="r" b="b" t="t" l="l"/>
            <a:pathLst>
              <a:path h="4415481" w="9972096">
                <a:moveTo>
                  <a:pt x="0" y="0"/>
                </a:moveTo>
                <a:lnTo>
                  <a:pt x="9972096" y="0"/>
                </a:lnTo>
                <a:lnTo>
                  <a:pt x="9972096" y="4415481"/>
                </a:lnTo>
                <a:lnTo>
                  <a:pt x="0" y="4415481"/>
                </a:lnTo>
                <a:lnTo>
                  <a:pt x="0" y="0"/>
                </a:lnTo>
                <a:close/>
              </a:path>
            </a:pathLst>
          </a:custGeom>
          <a:blipFill>
            <a:blip r:embed="rId6"/>
            <a:stretch>
              <a:fillRect l="0" t="0" r="-2674" b="0"/>
            </a:stretch>
          </a:blipFill>
        </p:spPr>
      </p:sp>
      <p:sp>
        <p:nvSpPr>
          <p:cNvPr name="Freeform 6" id="6"/>
          <p:cNvSpPr/>
          <p:nvPr/>
        </p:nvSpPr>
        <p:spPr>
          <a:xfrm flipH="false" flipV="false" rot="0">
            <a:off x="1028700" y="5887419"/>
            <a:ext cx="9972096" cy="4142904"/>
          </a:xfrm>
          <a:custGeom>
            <a:avLst/>
            <a:gdLst/>
            <a:ahLst/>
            <a:cxnLst/>
            <a:rect r="r" b="b" t="t" l="l"/>
            <a:pathLst>
              <a:path h="4142904" w="9972096">
                <a:moveTo>
                  <a:pt x="0" y="0"/>
                </a:moveTo>
                <a:lnTo>
                  <a:pt x="9972096" y="0"/>
                </a:lnTo>
                <a:lnTo>
                  <a:pt x="9972096" y="4142905"/>
                </a:lnTo>
                <a:lnTo>
                  <a:pt x="0" y="4142905"/>
                </a:lnTo>
                <a:lnTo>
                  <a:pt x="0" y="0"/>
                </a:lnTo>
                <a:close/>
              </a:path>
            </a:pathLst>
          </a:custGeom>
          <a:blipFill>
            <a:blip r:embed="rId7"/>
            <a:stretch>
              <a:fillRect l="0" t="-3255" r="0" b="-3255"/>
            </a:stretch>
          </a:blipFill>
        </p:spPr>
      </p:sp>
      <p:sp>
        <p:nvSpPr>
          <p:cNvPr name="TextBox 7" id="7"/>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21</a:t>
            </a:r>
          </a:p>
        </p:txBody>
      </p:sp>
      <p:grpSp>
        <p:nvGrpSpPr>
          <p:cNvPr name="Group 8" id="8"/>
          <p:cNvGrpSpPr/>
          <p:nvPr/>
        </p:nvGrpSpPr>
        <p:grpSpPr>
          <a:xfrm rot="0">
            <a:off x="4692883" y="-182411"/>
            <a:ext cx="14992140" cy="1431173"/>
            <a:chOff x="0" y="0"/>
            <a:chExt cx="1453157" cy="138721"/>
          </a:xfrm>
        </p:grpSpPr>
        <p:sp>
          <p:nvSpPr>
            <p:cNvPr name="Freeform 9" id="9"/>
            <p:cNvSpPr/>
            <p:nvPr/>
          </p:nvSpPr>
          <p:spPr>
            <a:xfrm flipH="false" flipV="false" rot="0">
              <a:off x="0" y="0"/>
              <a:ext cx="1453157" cy="138721"/>
            </a:xfrm>
            <a:custGeom>
              <a:avLst/>
              <a:gdLst/>
              <a:ahLst/>
              <a:cxnLst/>
              <a:rect r="r" b="b" t="t" l="l"/>
              <a:pathLst>
                <a:path h="138721" w="1453157">
                  <a:moveTo>
                    <a:pt x="1249957" y="0"/>
                  </a:moveTo>
                  <a:lnTo>
                    <a:pt x="0" y="0"/>
                  </a:lnTo>
                  <a:lnTo>
                    <a:pt x="203200" y="138721"/>
                  </a:lnTo>
                  <a:lnTo>
                    <a:pt x="1453157" y="138721"/>
                  </a:lnTo>
                  <a:lnTo>
                    <a:pt x="1249957" y="0"/>
                  </a:lnTo>
                  <a:close/>
                </a:path>
              </a:pathLst>
            </a:custGeom>
            <a:solidFill>
              <a:srgbClr val="004AAD"/>
            </a:solidFill>
            <a:ln cap="sq">
              <a:noFill/>
              <a:prstDash val="solid"/>
              <a:miter/>
            </a:ln>
          </p:spPr>
        </p:sp>
        <p:sp>
          <p:nvSpPr>
            <p:cNvPr name="TextBox 10" id="10"/>
            <p:cNvSpPr txBox="true"/>
            <p:nvPr/>
          </p:nvSpPr>
          <p:spPr>
            <a:xfrm>
              <a:off x="101600" y="-66675"/>
              <a:ext cx="1249957" cy="205396"/>
            </a:xfrm>
            <a:prstGeom prst="rect">
              <a:avLst/>
            </a:prstGeom>
          </p:spPr>
          <p:txBody>
            <a:bodyPr anchor="ctr" rtlCol="false" tIns="50800" lIns="50800" bIns="50800" rIns="50800"/>
            <a:lstStyle/>
            <a:p>
              <a:pPr algn="ctr" marL="0" indent="0" lvl="0">
                <a:lnSpc>
                  <a:spcPts val="9489"/>
                </a:lnSpc>
                <a:spcBef>
                  <a:spcPct val="0"/>
                </a:spcBef>
              </a:pPr>
              <a:r>
                <a:rPr lang="en-US" sz="7299">
                  <a:solidFill>
                    <a:srgbClr val="FDFDFD"/>
                  </a:solidFill>
                  <a:latin typeface="Open Sauce"/>
                  <a:ea typeface="Open Sauce"/>
                  <a:cs typeface="Open Sauce"/>
                  <a:sym typeface="Open Sauce"/>
                </a:rPr>
                <a:t>OPTUNA PLOTS</a:t>
              </a:r>
            </a:p>
          </p:txBody>
        </p:sp>
      </p:grpSp>
      <p:sp>
        <p:nvSpPr>
          <p:cNvPr name="TextBox 11" id="11"/>
          <p:cNvSpPr txBox="true"/>
          <p:nvPr/>
        </p:nvSpPr>
        <p:spPr>
          <a:xfrm rot="0">
            <a:off x="11108206" y="2074108"/>
            <a:ext cx="6805166" cy="2736215"/>
          </a:xfrm>
          <a:prstGeom prst="rect">
            <a:avLst/>
          </a:prstGeom>
        </p:spPr>
        <p:txBody>
          <a:bodyPr anchor="t" rtlCol="false" tIns="0" lIns="0" bIns="0" rIns="0">
            <a:spAutoFit/>
          </a:bodyPr>
          <a:lstStyle/>
          <a:p>
            <a:pPr algn="just" marL="604523" indent="-302261" lvl="1">
              <a:lnSpc>
                <a:spcPts val="3640"/>
              </a:lnSpc>
              <a:buFont typeface="Arial"/>
              <a:buChar char="•"/>
            </a:pPr>
            <a:r>
              <a:rPr lang="en-US" sz="2800">
                <a:solidFill>
                  <a:srgbClr val="000000"/>
                </a:solidFill>
                <a:latin typeface="Open Sauce"/>
                <a:ea typeface="Open Sauce"/>
                <a:cs typeface="Open Sauce"/>
                <a:sym typeface="Open Sauce"/>
              </a:rPr>
              <a:t>Displays the objective values (rewards) for each trial.</a:t>
            </a:r>
          </a:p>
          <a:p>
            <a:pPr algn="just" marL="604523" indent="-302261" lvl="1">
              <a:lnSpc>
                <a:spcPts val="3640"/>
              </a:lnSpc>
              <a:buFont typeface="Arial"/>
              <a:buChar char="•"/>
            </a:pPr>
            <a:r>
              <a:rPr lang="en-US" sz="2800">
                <a:solidFill>
                  <a:srgbClr val="000000"/>
                </a:solidFill>
                <a:latin typeface="Open Sauce"/>
                <a:ea typeface="Open Sauce"/>
                <a:cs typeface="Open Sauce"/>
                <a:sym typeface="Open Sauce"/>
              </a:rPr>
              <a:t>Highlights improvements across 20 trials, with the best value stabilizing after trial 10.</a:t>
            </a:r>
          </a:p>
          <a:p>
            <a:pPr algn="just">
              <a:lnSpc>
                <a:spcPts val="3640"/>
              </a:lnSpc>
            </a:pPr>
          </a:p>
        </p:txBody>
      </p:sp>
      <p:sp>
        <p:nvSpPr>
          <p:cNvPr name="TextBox 12" id="12"/>
          <p:cNvSpPr txBox="true"/>
          <p:nvPr/>
        </p:nvSpPr>
        <p:spPr>
          <a:xfrm rot="0">
            <a:off x="11000796" y="6576477"/>
            <a:ext cx="6912576" cy="2736215"/>
          </a:xfrm>
          <a:prstGeom prst="rect">
            <a:avLst/>
          </a:prstGeom>
        </p:spPr>
        <p:txBody>
          <a:bodyPr anchor="t" rtlCol="false" tIns="0" lIns="0" bIns="0" rIns="0">
            <a:spAutoFit/>
          </a:bodyPr>
          <a:lstStyle/>
          <a:p>
            <a:pPr algn="just" marL="604523" indent="-302261" lvl="1">
              <a:lnSpc>
                <a:spcPts val="3640"/>
              </a:lnSpc>
              <a:buFont typeface="Arial"/>
              <a:buChar char="•"/>
            </a:pPr>
            <a:r>
              <a:rPr lang="en-US" sz="2800">
                <a:solidFill>
                  <a:srgbClr val="000000"/>
                </a:solidFill>
                <a:latin typeface="Open Sauce"/>
                <a:ea typeface="Open Sauce"/>
                <a:cs typeface="Open Sauce"/>
                <a:sym typeface="Open Sauce"/>
              </a:rPr>
              <a:t>Shows the contribution of each hyperparameter to the performance of the SAC agent.</a:t>
            </a:r>
          </a:p>
          <a:p>
            <a:pPr algn="just" marL="604523" indent="-302261" lvl="1">
              <a:lnSpc>
                <a:spcPts val="3640"/>
              </a:lnSpc>
              <a:buFont typeface="Arial"/>
              <a:buChar char="•"/>
            </a:pPr>
            <a:r>
              <a:rPr lang="en-US" sz="2800">
                <a:solidFill>
                  <a:srgbClr val="000000"/>
                </a:solidFill>
                <a:latin typeface="Open Sauce"/>
                <a:ea typeface="Open Sauce"/>
                <a:cs typeface="Open Sauce"/>
                <a:sym typeface="Open Sauce"/>
              </a:rPr>
              <a:t>Entropy Coefficient (ent_coef) emerged as the most critical parameter (importance: 0.76).</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3451732" y="3868314"/>
            <a:ext cx="11384536" cy="1746250"/>
          </a:xfrm>
          <a:prstGeom prst="rect">
            <a:avLst/>
          </a:prstGeom>
        </p:spPr>
        <p:txBody>
          <a:bodyPr anchor="t" rtlCol="false" tIns="0" lIns="0" bIns="0" rIns="0">
            <a:spAutoFit/>
          </a:bodyPr>
          <a:lstStyle/>
          <a:p>
            <a:pPr algn="ctr" marL="0" indent="0" lvl="0">
              <a:lnSpc>
                <a:spcPts val="6879"/>
              </a:lnSpc>
              <a:spcBef>
                <a:spcPct val="0"/>
              </a:spcBef>
            </a:pPr>
            <a:r>
              <a:rPr lang="en-US" b="true" sz="5732">
                <a:solidFill>
                  <a:srgbClr val="004AAD"/>
                </a:solidFill>
                <a:latin typeface="Now Bold"/>
                <a:ea typeface="Now Bold"/>
                <a:cs typeface="Now Bold"/>
                <a:sym typeface="Now Bold"/>
              </a:rPr>
              <a:t>THANK YOU FOR YOUR ATTENTION</a:t>
            </a:r>
          </a:p>
        </p:txBody>
      </p:sp>
      <p:sp>
        <p:nvSpPr>
          <p:cNvPr name="AutoShape 3" id="3"/>
          <p:cNvSpPr/>
          <p:nvPr/>
        </p:nvSpPr>
        <p:spPr>
          <a:xfrm>
            <a:off x="4330350" y="7123091"/>
            <a:ext cx="9627301" cy="0"/>
          </a:xfrm>
          <a:prstGeom prst="line">
            <a:avLst/>
          </a:prstGeom>
          <a:ln cap="flat" w="38100">
            <a:solidFill>
              <a:srgbClr val="004AAD"/>
            </a:solidFill>
            <a:prstDash val="solid"/>
            <a:headEnd type="none" len="sm" w="sm"/>
            <a:tailEnd type="none" len="sm" w="sm"/>
          </a:ln>
        </p:spPr>
      </p:sp>
      <p:sp>
        <p:nvSpPr>
          <p:cNvPr name="Freeform 4" id="4"/>
          <p:cNvSpPr/>
          <p:nvPr/>
        </p:nvSpPr>
        <p:spPr>
          <a:xfrm flipH="false" flipV="false" rot="887923">
            <a:off x="-6937517" y="-874735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580377">
            <a:off x="11681423" y="4830948"/>
            <a:ext cx="12102934" cy="12419055"/>
          </a:xfrm>
          <a:custGeom>
            <a:avLst/>
            <a:gdLst/>
            <a:ahLst/>
            <a:cxnLst/>
            <a:rect r="r" b="b" t="t" l="l"/>
            <a:pathLst>
              <a:path h="12419055" w="12102934">
                <a:moveTo>
                  <a:pt x="0" y="0"/>
                </a:moveTo>
                <a:lnTo>
                  <a:pt x="12102934" y="0"/>
                </a:lnTo>
                <a:lnTo>
                  <a:pt x="12102934" y="12419056"/>
                </a:lnTo>
                <a:lnTo>
                  <a:pt x="0" y="12419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med">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Colorful Gradient Circle Shape"/>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943818" y="2398023"/>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178283" y="-117867"/>
            <a:ext cx="14992140" cy="1610323"/>
            <a:chOff x="0" y="0"/>
            <a:chExt cx="1453157" cy="156085"/>
          </a:xfrm>
        </p:grpSpPr>
        <p:sp>
          <p:nvSpPr>
            <p:cNvPr name="Freeform 5" id="5"/>
            <p:cNvSpPr/>
            <p:nvPr/>
          </p:nvSpPr>
          <p:spPr>
            <a:xfrm flipH="false" flipV="false" rot="0">
              <a:off x="0" y="0"/>
              <a:ext cx="1453157" cy="156085"/>
            </a:xfrm>
            <a:custGeom>
              <a:avLst/>
              <a:gdLst/>
              <a:ahLst/>
              <a:cxnLst/>
              <a:rect r="r" b="b" t="t" l="l"/>
              <a:pathLst>
                <a:path h="156085" w="1453157">
                  <a:moveTo>
                    <a:pt x="1249957" y="0"/>
                  </a:moveTo>
                  <a:lnTo>
                    <a:pt x="0" y="0"/>
                  </a:lnTo>
                  <a:lnTo>
                    <a:pt x="203200" y="156085"/>
                  </a:lnTo>
                  <a:lnTo>
                    <a:pt x="1453157" y="156085"/>
                  </a:lnTo>
                  <a:lnTo>
                    <a:pt x="1249957" y="0"/>
                  </a:lnTo>
                  <a:close/>
                </a:path>
              </a:pathLst>
            </a:custGeom>
            <a:solidFill>
              <a:srgbClr val="004AAD"/>
            </a:solidFill>
            <a:ln cap="sq">
              <a:noFill/>
              <a:prstDash val="solid"/>
              <a:miter/>
            </a:ln>
          </p:spPr>
        </p:sp>
        <p:sp>
          <p:nvSpPr>
            <p:cNvPr name="TextBox 6" id="6"/>
            <p:cNvSpPr txBox="true"/>
            <p:nvPr/>
          </p:nvSpPr>
          <p:spPr>
            <a:xfrm>
              <a:off x="101600" y="-66675"/>
              <a:ext cx="1249957" cy="222760"/>
            </a:xfrm>
            <a:prstGeom prst="rect">
              <a:avLst/>
            </a:prstGeom>
          </p:spPr>
          <p:txBody>
            <a:bodyPr anchor="ctr" rtlCol="false" tIns="50800" lIns="50800" bIns="50800" rIns="50800"/>
            <a:lstStyle/>
            <a:p>
              <a:pPr algn="ctr" marL="0" indent="0" lvl="0">
                <a:lnSpc>
                  <a:spcPts val="9489"/>
                </a:lnSpc>
                <a:spcBef>
                  <a:spcPct val="0"/>
                </a:spcBef>
              </a:pPr>
              <a:r>
                <a:rPr lang="en-US" sz="7299">
                  <a:solidFill>
                    <a:srgbClr val="FDFDFD"/>
                  </a:solidFill>
                  <a:latin typeface="Open Sauce"/>
                  <a:ea typeface="Open Sauce"/>
                  <a:cs typeface="Open Sauce"/>
                  <a:sym typeface="Open Sauce"/>
                </a:rPr>
                <a:t>Environment Setup</a:t>
              </a:r>
            </a:p>
          </p:txBody>
        </p:sp>
      </p:gr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9489091" y="3179258"/>
            <a:ext cx="8417817" cy="4735022"/>
          </a:xfrm>
          <a:prstGeom prst="rect">
            <a:avLst/>
          </a:prstGeom>
        </p:spPr>
      </p:pic>
      <p:sp>
        <p:nvSpPr>
          <p:cNvPr name="TextBox 8" id="8"/>
          <p:cNvSpPr txBox="true"/>
          <p:nvPr/>
        </p:nvSpPr>
        <p:spPr>
          <a:xfrm rot="0">
            <a:off x="13698000" y="9334999"/>
            <a:ext cx="7973545" cy="701675"/>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3</a:t>
            </a:r>
          </a:p>
        </p:txBody>
      </p:sp>
      <p:sp>
        <p:nvSpPr>
          <p:cNvPr name="TextBox 9" id="9"/>
          <p:cNvSpPr txBox="true"/>
          <p:nvPr/>
        </p:nvSpPr>
        <p:spPr>
          <a:xfrm rot="0">
            <a:off x="390113" y="2836284"/>
            <a:ext cx="8753887" cy="2878716"/>
          </a:xfrm>
          <a:prstGeom prst="rect">
            <a:avLst/>
          </a:prstGeom>
        </p:spPr>
        <p:txBody>
          <a:bodyPr anchor="t" rtlCol="false" tIns="0" lIns="0" bIns="0" rIns="0">
            <a:spAutoFit/>
          </a:bodyPr>
          <a:lstStyle/>
          <a:p>
            <a:pPr algn="just">
              <a:lnSpc>
                <a:spcPts val="4783"/>
              </a:lnSpc>
              <a:spcBef>
                <a:spcPct val="0"/>
              </a:spcBef>
            </a:pPr>
            <a:r>
              <a:rPr lang="en-US" b="true" sz="3679">
                <a:solidFill>
                  <a:srgbClr val="000000"/>
                </a:solidFill>
                <a:latin typeface="Open Sauce Bold"/>
                <a:ea typeface="Open Sauce Bold"/>
                <a:cs typeface="Open Sauce Bold"/>
                <a:sym typeface="Open Sauce Bold"/>
              </a:rPr>
              <a:t>Step 1: Environment Configuration</a:t>
            </a:r>
          </a:p>
          <a:p>
            <a:pPr algn="just" marL="751222" indent="-375611" lvl="1">
              <a:lnSpc>
                <a:spcPts val="4523"/>
              </a:lnSpc>
              <a:buFont typeface="Arial"/>
              <a:buChar char="•"/>
            </a:pPr>
            <a:r>
              <a:rPr lang="en-US" sz="3479">
                <a:solidFill>
                  <a:srgbClr val="000000"/>
                </a:solidFill>
                <a:latin typeface="Open Sauce"/>
                <a:ea typeface="Open Sauce"/>
                <a:cs typeface="Open Sauce"/>
                <a:sym typeface="Open Sauce"/>
              </a:rPr>
              <a:t>Followed the official documentation from Gymnasium to set up the environment.</a:t>
            </a:r>
          </a:p>
          <a:p>
            <a:pPr algn="just" marL="751222" indent="-375611" lvl="1">
              <a:lnSpc>
                <a:spcPts val="4523"/>
              </a:lnSpc>
              <a:buFont typeface="Arial"/>
              <a:buChar char="•"/>
            </a:pPr>
            <a:r>
              <a:rPr lang="en-US" sz="3479">
                <a:solidFill>
                  <a:srgbClr val="000000"/>
                </a:solidFill>
                <a:latin typeface="Open Sauce"/>
                <a:ea typeface="Open Sauce"/>
                <a:cs typeface="Open Sauce"/>
                <a:sym typeface="Open Sauce"/>
              </a:rPr>
              <a:t>Model used: Ant-v5.</a:t>
            </a:r>
          </a:p>
        </p:txBody>
      </p:sp>
      <p:sp>
        <p:nvSpPr>
          <p:cNvPr name="TextBox 10" id="10"/>
          <p:cNvSpPr txBox="true"/>
          <p:nvPr/>
        </p:nvSpPr>
        <p:spPr>
          <a:xfrm rot="0">
            <a:off x="390113" y="6178423"/>
            <a:ext cx="8436926" cy="1735857"/>
          </a:xfrm>
          <a:prstGeom prst="rect">
            <a:avLst/>
          </a:prstGeom>
        </p:spPr>
        <p:txBody>
          <a:bodyPr anchor="t" rtlCol="false" tIns="0" lIns="0" bIns="0" rIns="0">
            <a:spAutoFit/>
          </a:bodyPr>
          <a:lstStyle/>
          <a:p>
            <a:pPr algn="just">
              <a:lnSpc>
                <a:spcPts val="4768"/>
              </a:lnSpc>
              <a:spcBef>
                <a:spcPct val="0"/>
              </a:spcBef>
            </a:pPr>
            <a:r>
              <a:rPr lang="en-US" b="true" sz="3668">
                <a:solidFill>
                  <a:srgbClr val="000000"/>
                </a:solidFill>
                <a:latin typeface="Open Sauce Bold"/>
                <a:ea typeface="Open Sauce Bold"/>
                <a:cs typeface="Open Sauce Bold"/>
                <a:sym typeface="Open Sauce Bold"/>
              </a:rPr>
              <a:t>Step 2: Testing the Environment</a:t>
            </a:r>
          </a:p>
          <a:p>
            <a:pPr algn="just" marL="748809" indent="-374405" lvl="1">
              <a:lnSpc>
                <a:spcPts val="4508"/>
              </a:lnSpc>
              <a:buFont typeface="Arial"/>
              <a:buChar char="•"/>
            </a:pPr>
            <a:r>
              <a:rPr lang="en-US" sz="3468">
                <a:solidFill>
                  <a:srgbClr val="000000"/>
                </a:solidFill>
                <a:latin typeface="Open Sauce"/>
                <a:ea typeface="Open Sauce"/>
                <a:cs typeface="Open Sauce"/>
                <a:sym typeface="Open Sauce"/>
              </a:rPr>
              <a:t>Ran a test episode with random actions:</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Colorful Gradient Circle Shape"/>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943818" y="2398023"/>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178283" y="-117867"/>
            <a:ext cx="14992140" cy="1610323"/>
            <a:chOff x="0" y="0"/>
            <a:chExt cx="1453157" cy="156085"/>
          </a:xfrm>
        </p:grpSpPr>
        <p:sp>
          <p:nvSpPr>
            <p:cNvPr name="Freeform 5" id="5"/>
            <p:cNvSpPr/>
            <p:nvPr/>
          </p:nvSpPr>
          <p:spPr>
            <a:xfrm flipH="false" flipV="false" rot="0">
              <a:off x="0" y="0"/>
              <a:ext cx="1453157" cy="156085"/>
            </a:xfrm>
            <a:custGeom>
              <a:avLst/>
              <a:gdLst/>
              <a:ahLst/>
              <a:cxnLst/>
              <a:rect r="r" b="b" t="t" l="l"/>
              <a:pathLst>
                <a:path h="156085" w="1453157">
                  <a:moveTo>
                    <a:pt x="1249957" y="0"/>
                  </a:moveTo>
                  <a:lnTo>
                    <a:pt x="0" y="0"/>
                  </a:lnTo>
                  <a:lnTo>
                    <a:pt x="203200" y="156085"/>
                  </a:lnTo>
                  <a:lnTo>
                    <a:pt x="1453157" y="156085"/>
                  </a:lnTo>
                  <a:lnTo>
                    <a:pt x="1249957" y="0"/>
                  </a:lnTo>
                  <a:close/>
                </a:path>
              </a:pathLst>
            </a:custGeom>
            <a:solidFill>
              <a:srgbClr val="004AAD"/>
            </a:solidFill>
            <a:ln cap="sq">
              <a:noFill/>
              <a:prstDash val="solid"/>
              <a:miter/>
            </a:ln>
          </p:spPr>
        </p:sp>
        <p:sp>
          <p:nvSpPr>
            <p:cNvPr name="TextBox 6" id="6"/>
            <p:cNvSpPr txBox="true"/>
            <p:nvPr/>
          </p:nvSpPr>
          <p:spPr>
            <a:xfrm>
              <a:off x="101600" y="-66675"/>
              <a:ext cx="1249957" cy="222760"/>
            </a:xfrm>
            <a:prstGeom prst="rect">
              <a:avLst/>
            </a:prstGeom>
          </p:spPr>
          <p:txBody>
            <a:bodyPr anchor="ctr" rtlCol="false" tIns="50800" lIns="50800" bIns="50800" rIns="50800"/>
            <a:lstStyle/>
            <a:p>
              <a:pPr algn="ctr" marL="0" indent="0" lvl="0">
                <a:lnSpc>
                  <a:spcPts val="9489"/>
                </a:lnSpc>
                <a:spcBef>
                  <a:spcPct val="0"/>
                </a:spcBef>
              </a:pPr>
              <a:r>
                <a:rPr lang="en-US" sz="7299">
                  <a:solidFill>
                    <a:srgbClr val="FDFDFD"/>
                  </a:solidFill>
                  <a:latin typeface="Open Sauce"/>
                  <a:ea typeface="Open Sauce"/>
                  <a:cs typeface="Open Sauce"/>
                  <a:sym typeface="Open Sauce"/>
                </a:rPr>
                <a:t>Algorithms Used</a:t>
              </a:r>
            </a:p>
          </p:txBody>
        </p:sp>
      </p:grpSp>
      <p:grpSp>
        <p:nvGrpSpPr>
          <p:cNvPr name="Group 7" id="7"/>
          <p:cNvGrpSpPr/>
          <p:nvPr/>
        </p:nvGrpSpPr>
        <p:grpSpPr>
          <a:xfrm rot="0">
            <a:off x="4211100" y="5143500"/>
            <a:ext cx="1752600" cy="17526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5F8"/>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4549"/>
                </a:lnSpc>
              </a:pPr>
              <a:r>
                <a:rPr lang="en-US" sz="3499">
                  <a:solidFill>
                    <a:srgbClr val="FFFFFF"/>
                  </a:solidFill>
                  <a:latin typeface="Open Sauce"/>
                  <a:ea typeface="Open Sauce"/>
                  <a:cs typeface="Open Sauce"/>
                  <a:sym typeface="Open Sauce"/>
                </a:rPr>
                <a:t>PPO</a:t>
              </a:r>
            </a:p>
          </p:txBody>
        </p:sp>
      </p:grpSp>
      <p:sp>
        <p:nvSpPr>
          <p:cNvPr name="TextBox 10" id="10"/>
          <p:cNvSpPr txBox="true"/>
          <p:nvPr/>
        </p:nvSpPr>
        <p:spPr>
          <a:xfrm rot="0">
            <a:off x="13698000" y="9334999"/>
            <a:ext cx="7973545" cy="701675"/>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4</a:t>
            </a:r>
          </a:p>
        </p:txBody>
      </p:sp>
      <p:sp>
        <p:nvSpPr>
          <p:cNvPr name="TextBox 11" id="11"/>
          <p:cNvSpPr txBox="true"/>
          <p:nvPr/>
        </p:nvSpPr>
        <p:spPr>
          <a:xfrm rot="0">
            <a:off x="1317550" y="2264784"/>
            <a:ext cx="15852872" cy="2764416"/>
          </a:xfrm>
          <a:prstGeom prst="rect">
            <a:avLst/>
          </a:prstGeom>
        </p:spPr>
        <p:txBody>
          <a:bodyPr anchor="t" rtlCol="false" tIns="0" lIns="0" bIns="0" rIns="0">
            <a:spAutoFit/>
          </a:bodyPr>
          <a:lstStyle/>
          <a:p>
            <a:pPr algn="just">
              <a:lnSpc>
                <a:spcPts val="4783"/>
              </a:lnSpc>
              <a:spcBef>
                <a:spcPct val="0"/>
              </a:spcBef>
            </a:pPr>
            <a:r>
              <a:rPr lang="en-US" b="true" sz="3679">
                <a:solidFill>
                  <a:srgbClr val="000000"/>
                </a:solidFill>
                <a:latin typeface="Open Sauce Bold"/>
                <a:ea typeface="Open Sauce Bold"/>
                <a:cs typeface="Open Sauce Bold"/>
                <a:sym typeface="Open Sauce Bold"/>
              </a:rPr>
              <a:t>Environment Analysis:</a:t>
            </a:r>
          </a:p>
          <a:p>
            <a:pPr algn="just" marL="708043" indent="-354021" lvl="1">
              <a:lnSpc>
                <a:spcPts val="4263"/>
              </a:lnSpc>
              <a:spcBef>
                <a:spcPct val="0"/>
              </a:spcBef>
              <a:buFont typeface="Arial"/>
              <a:buChar char="•"/>
            </a:pPr>
            <a:r>
              <a:rPr lang="en-US" b="true" sz="3279">
                <a:solidFill>
                  <a:srgbClr val="000000"/>
                </a:solidFill>
                <a:latin typeface="Open Sauce Bold"/>
                <a:ea typeface="Open Sauce Bold"/>
                <a:cs typeface="Open Sauce Bold"/>
                <a:sym typeface="Open Sauce Bold"/>
              </a:rPr>
              <a:t>Continuous State Space:</a:t>
            </a:r>
            <a:r>
              <a:rPr lang="en-US" sz="3279">
                <a:solidFill>
                  <a:srgbClr val="000000"/>
                </a:solidFill>
                <a:latin typeface="Open Sauce"/>
                <a:ea typeface="Open Sauce"/>
                <a:cs typeface="Open Sauce"/>
                <a:sym typeface="Open Sauce"/>
              </a:rPr>
              <a:t> The agent operates in an environment where states change continuously.</a:t>
            </a:r>
          </a:p>
          <a:p>
            <a:pPr algn="just" marL="708043" indent="-354021" lvl="1">
              <a:lnSpc>
                <a:spcPts val="4263"/>
              </a:lnSpc>
              <a:spcBef>
                <a:spcPct val="0"/>
              </a:spcBef>
              <a:buFont typeface="Arial"/>
              <a:buChar char="•"/>
            </a:pPr>
            <a:r>
              <a:rPr lang="en-US" b="true" sz="3279">
                <a:solidFill>
                  <a:srgbClr val="000000"/>
                </a:solidFill>
                <a:latin typeface="Open Sauce Bold"/>
                <a:ea typeface="Open Sauce Bold"/>
                <a:cs typeface="Open Sauce Bold"/>
                <a:sym typeface="Open Sauce Bold"/>
              </a:rPr>
              <a:t>Continuous Action Space:</a:t>
            </a:r>
            <a:r>
              <a:rPr lang="en-US" sz="3279">
                <a:solidFill>
                  <a:srgbClr val="000000"/>
                </a:solidFill>
                <a:latin typeface="Open Sauce"/>
                <a:ea typeface="Open Sauce"/>
                <a:cs typeface="Open Sauce"/>
                <a:sym typeface="Open Sauce"/>
              </a:rPr>
              <a:t> Actions are not discrete but continuous values.</a:t>
            </a:r>
          </a:p>
          <a:p>
            <a:pPr algn="just">
              <a:lnSpc>
                <a:spcPts val="4523"/>
              </a:lnSpc>
            </a:pPr>
          </a:p>
        </p:txBody>
      </p:sp>
      <p:sp>
        <p:nvSpPr>
          <p:cNvPr name="TextBox 12" id="12"/>
          <p:cNvSpPr txBox="true"/>
          <p:nvPr/>
        </p:nvSpPr>
        <p:spPr>
          <a:xfrm rot="0">
            <a:off x="1745237" y="7180102"/>
            <a:ext cx="7090916" cy="2279015"/>
          </a:xfrm>
          <a:prstGeom prst="rect">
            <a:avLst/>
          </a:prstGeom>
        </p:spPr>
        <p:txBody>
          <a:bodyPr anchor="t" rtlCol="false" tIns="0" lIns="0" bIns="0" rIns="0">
            <a:spAutoFit/>
          </a:bodyPr>
          <a:lstStyle/>
          <a:p>
            <a:pPr algn="just" marL="604523" indent="-302261" lvl="1">
              <a:lnSpc>
                <a:spcPts val="3640"/>
              </a:lnSpc>
              <a:spcBef>
                <a:spcPct val="0"/>
              </a:spcBef>
              <a:buFont typeface="Arial"/>
              <a:buChar char="•"/>
            </a:pPr>
            <a:r>
              <a:rPr lang="en-US" sz="2800">
                <a:solidFill>
                  <a:srgbClr val="000000"/>
                </a:solidFill>
                <a:latin typeface="Open Sauce"/>
                <a:ea typeface="Open Sauce"/>
                <a:cs typeface="Open Sauce"/>
                <a:sym typeface="Open Sauce"/>
              </a:rPr>
              <a:t>A robus</a:t>
            </a:r>
            <a:r>
              <a:rPr lang="en-US" sz="2800">
                <a:solidFill>
                  <a:srgbClr val="000000"/>
                </a:solidFill>
                <a:latin typeface="Open Sauce"/>
                <a:ea typeface="Open Sauce"/>
                <a:cs typeface="Open Sauce"/>
                <a:sym typeface="Open Sauce"/>
              </a:rPr>
              <a:t>t and scalable policy gradient method.</a:t>
            </a:r>
          </a:p>
          <a:p>
            <a:pPr algn="just" marL="604523" indent="-302261" lvl="1">
              <a:lnSpc>
                <a:spcPts val="3640"/>
              </a:lnSpc>
              <a:buFont typeface="Arial"/>
              <a:buChar char="•"/>
            </a:pPr>
            <a:r>
              <a:rPr lang="en-US" sz="2800">
                <a:solidFill>
                  <a:srgbClr val="000000"/>
                </a:solidFill>
                <a:latin typeface="Open Sauce"/>
                <a:ea typeface="Open Sauce"/>
                <a:cs typeface="Open Sauce"/>
                <a:sym typeface="Open Sauce"/>
              </a:rPr>
              <a:t>Effective for environments with continuous </a:t>
            </a:r>
            <a:r>
              <a:rPr lang="en-US" sz="2800">
                <a:solidFill>
                  <a:srgbClr val="000000"/>
                </a:solidFill>
                <a:latin typeface="Open Sauce"/>
                <a:ea typeface="Open Sauce"/>
                <a:cs typeface="Open Sauce"/>
                <a:sym typeface="Open Sauce"/>
              </a:rPr>
              <a:t>action spaces.</a:t>
            </a:r>
          </a:p>
          <a:p>
            <a:pPr algn="just">
              <a:lnSpc>
                <a:spcPts val="3640"/>
              </a:lnSpc>
            </a:pPr>
          </a:p>
        </p:txBody>
      </p:sp>
      <p:grpSp>
        <p:nvGrpSpPr>
          <p:cNvPr name="Group 13" id="13"/>
          <p:cNvGrpSpPr/>
          <p:nvPr/>
        </p:nvGrpSpPr>
        <p:grpSpPr>
          <a:xfrm rot="0">
            <a:off x="11945400" y="5143500"/>
            <a:ext cx="1752600" cy="17526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5F8"/>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4549"/>
                </a:lnSpc>
              </a:pPr>
              <a:r>
                <a:rPr lang="en-US" sz="3499">
                  <a:solidFill>
                    <a:srgbClr val="FFFFFF"/>
                  </a:solidFill>
                  <a:latin typeface="Open Sauce"/>
                  <a:ea typeface="Open Sauce"/>
                  <a:cs typeface="Open Sauce"/>
                  <a:sym typeface="Open Sauce"/>
                </a:rPr>
                <a:t>SAC</a:t>
              </a:r>
            </a:p>
          </p:txBody>
        </p:sp>
      </p:grpSp>
      <p:sp>
        <p:nvSpPr>
          <p:cNvPr name="TextBox 16" id="16"/>
          <p:cNvSpPr txBox="true"/>
          <p:nvPr/>
        </p:nvSpPr>
        <p:spPr>
          <a:xfrm rot="0">
            <a:off x="10517656" y="7170577"/>
            <a:ext cx="7167116" cy="2288540"/>
          </a:xfrm>
          <a:prstGeom prst="rect">
            <a:avLst/>
          </a:prstGeom>
        </p:spPr>
        <p:txBody>
          <a:bodyPr anchor="t" rtlCol="false" tIns="0" lIns="0" bIns="0" rIns="0">
            <a:spAutoFit/>
          </a:bodyPr>
          <a:lstStyle/>
          <a:p>
            <a:pPr algn="just" marL="604519" indent="-302260" lvl="1">
              <a:lnSpc>
                <a:spcPts val="3639"/>
              </a:lnSpc>
              <a:buFont typeface="Arial"/>
              <a:buChar char="•"/>
            </a:pPr>
            <a:r>
              <a:rPr lang="en-US" sz="2799">
                <a:solidFill>
                  <a:srgbClr val="000000"/>
                </a:solidFill>
                <a:latin typeface="Open Sauce"/>
                <a:ea typeface="Open Sauce"/>
                <a:cs typeface="Open Sauce"/>
                <a:sym typeface="Open Sauce"/>
              </a:rPr>
              <a:t>A state-of-the-art RL algorithm for continuous action spaces.</a:t>
            </a:r>
          </a:p>
          <a:p>
            <a:pPr algn="just" marL="604519" indent="-302260" lvl="1">
              <a:lnSpc>
                <a:spcPts val="3639"/>
              </a:lnSpc>
              <a:buFont typeface="Arial"/>
              <a:buChar char="•"/>
            </a:pPr>
            <a:r>
              <a:rPr lang="en-US" sz="2799">
                <a:solidFill>
                  <a:srgbClr val="000000"/>
                </a:solidFill>
                <a:latin typeface="Open Sauce"/>
                <a:ea typeface="Open Sauce"/>
                <a:cs typeface="Open Sauce"/>
                <a:sym typeface="Open Sauce"/>
              </a:rPr>
              <a:t>Leverages entropy regularization for better exploration.</a:t>
            </a:r>
          </a:p>
          <a:p>
            <a:pPr algn="just">
              <a:lnSpc>
                <a:spcPts val="36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1" r="0" b="-9151"/>
            </a:stretch>
          </a:blipFill>
        </p:spPr>
      </p:sp>
      <p:sp>
        <p:nvSpPr>
          <p:cNvPr name="Freeform 3" id="3"/>
          <p:cNvSpPr/>
          <p:nvPr/>
        </p:nvSpPr>
        <p:spPr>
          <a:xfrm flipH="false" flipV="false" rot="-10800000">
            <a:off x="-2496664" y="-2868902"/>
            <a:ext cx="7050727" cy="6114903"/>
          </a:xfrm>
          <a:custGeom>
            <a:avLst/>
            <a:gdLst/>
            <a:ahLst/>
            <a:cxnLst/>
            <a:rect r="r" b="b" t="t" l="l"/>
            <a:pathLst>
              <a:path h="6114903" w="7050727">
                <a:moveTo>
                  <a:pt x="0" y="0"/>
                </a:moveTo>
                <a:lnTo>
                  <a:pt x="7050728" y="0"/>
                </a:lnTo>
                <a:lnTo>
                  <a:pt x="7050728" y="6114903"/>
                </a:lnTo>
                <a:lnTo>
                  <a:pt x="0" y="61149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674630" y="3704600"/>
            <a:ext cx="3412067" cy="2959192"/>
          </a:xfrm>
          <a:custGeom>
            <a:avLst/>
            <a:gdLst/>
            <a:ahLst/>
            <a:cxnLst/>
            <a:rect r="r" b="b" t="t" l="l"/>
            <a:pathLst>
              <a:path h="2959192" w="3412067">
                <a:moveTo>
                  <a:pt x="0" y="0"/>
                </a:moveTo>
                <a:lnTo>
                  <a:pt x="3412067" y="0"/>
                </a:lnTo>
                <a:lnTo>
                  <a:pt x="3412067" y="2959192"/>
                </a:lnTo>
                <a:lnTo>
                  <a:pt x="0" y="2959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581967" y="3246001"/>
            <a:ext cx="3412067" cy="2959192"/>
          </a:xfrm>
          <a:custGeom>
            <a:avLst/>
            <a:gdLst/>
            <a:ahLst/>
            <a:cxnLst/>
            <a:rect r="r" b="b" t="t" l="l"/>
            <a:pathLst>
              <a:path h="2959192" w="3412067">
                <a:moveTo>
                  <a:pt x="0" y="0"/>
                </a:moveTo>
                <a:lnTo>
                  <a:pt x="3412066" y="0"/>
                </a:lnTo>
                <a:lnTo>
                  <a:pt x="3412066" y="2959193"/>
                </a:lnTo>
                <a:lnTo>
                  <a:pt x="0" y="2959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10800000">
            <a:off x="2384076" y="2303715"/>
            <a:ext cx="13723251" cy="4843766"/>
            <a:chOff x="0" y="0"/>
            <a:chExt cx="3614354" cy="1275724"/>
          </a:xfrm>
        </p:grpSpPr>
        <p:sp>
          <p:nvSpPr>
            <p:cNvPr name="Freeform 7" id="7"/>
            <p:cNvSpPr/>
            <p:nvPr/>
          </p:nvSpPr>
          <p:spPr>
            <a:xfrm flipH="false" flipV="false" rot="0">
              <a:off x="0" y="0"/>
              <a:ext cx="3614354" cy="1275724"/>
            </a:xfrm>
            <a:custGeom>
              <a:avLst/>
              <a:gdLst/>
              <a:ahLst/>
              <a:cxnLst/>
              <a:rect r="r" b="b" t="t" l="l"/>
              <a:pathLst>
                <a:path h="1275724" w="3614354">
                  <a:moveTo>
                    <a:pt x="0" y="0"/>
                  </a:moveTo>
                  <a:lnTo>
                    <a:pt x="3614354" y="0"/>
                  </a:lnTo>
                  <a:lnTo>
                    <a:pt x="3614354" y="1275724"/>
                  </a:lnTo>
                  <a:lnTo>
                    <a:pt x="0" y="1275724"/>
                  </a:lnTo>
                  <a:close/>
                </a:path>
              </a:pathLst>
            </a:custGeom>
            <a:gradFill rotWithShape="true">
              <a:gsLst>
                <a:gs pos="0">
                  <a:srgbClr val="2C3240">
                    <a:alpha val="100000"/>
                  </a:srgbClr>
                </a:gs>
                <a:gs pos="50000">
                  <a:srgbClr val="2C3240">
                    <a:alpha val="85500"/>
                  </a:srgbClr>
                </a:gs>
                <a:gs pos="100000">
                  <a:srgbClr val="2C3240">
                    <a:alpha val="77000"/>
                  </a:srgbClr>
                </a:gs>
              </a:gsLst>
              <a:lin ang="5400000"/>
            </a:gradFill>
          </p:spPr>
        </p:sp>
        <p:sp>
          <p:nvSpPr>
            <p:cNvPr name="TextBox 8" id="8"/>
            <p:cNvSpPr txBox="true"/>
            <p:nvPr/>
          </p:nvSpPr>
          <p:spPr>
            <a:xfrm>
              <a:off x="0" y="-76200"/>
              <a:ext cx="3614354" cy="1351924"/>
            </a:xfrm>
            <a:prstGeom prst="rect">
              <a:avLst/>
            </a:prstGeom>
          </p:spPr>
          <p:txBody>
            <a:bodyPr anchor="ctr" rtlCol="false" tIns="50800" lIns="50800" bIns="50800" rIns="50800"/>
            <a:lstStyle/>
            <a:p>
              <a:pPr algn="ctr">
                <a:lnSpc>
                  <a:spcPts val="3749"/>
                </a:lnSpc>
              </a:pPr>
            </a:p>
          </p:txBody>
        </p:sp>
      </p:grpSp>
      <p:sp>
        <p:nvSpPr>
          <p:cNvPr name="Freeform 9" id="9"/>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348927" y="3246001"/>
            <a:ext cx="13621549" cy="2933700"/>
          </a:xfrm>
          <a:prstGeom prst="rect">
            <a:avLst/>
          </a:prstGeom>
        </p:spPr>
        <p:txBody>
          <a:bodyPr anchor="t" rtlCol="false" tIns="0" lIns="0" bIns="0" rIns="0">
            <a:spAutoFit/>
          </a:bodyPr>
          <a:lstStyle/>
          <a:p>
            <a:pPr algn="ctr">
              <a:lnSpc>
                <a:spcPts val="7664"/>
              </a:lnSpc>
            </a:pPr>
            <a:r>
              <a:rPr lang="en-US" b="true" sz="6387">
                <a:solidFill>
                  <a:srgbClr val="47C5FB"/>
                </a:solidFill>
                <a:latin typeface="Now Bold"/>
                <a:ea typeface="Now Bold"/>
                <a:cs typeface="Now Bold"/>
                <a:sym typeface="Now Bold"/>
              </a:rPr>
              <a:t>PROXIMAL POLICY OPTIMIZATION </a:t>
            </a:r>
          </a:p>
          <a:p>
            <a:pPr algn="ctr" marL="0" indent="0" lvl="0">
              <a:lnSpc>
                <a:spcPts val="7664"/>
              </a:lnSpc>
              <a:spcBef>
                <a:spcPct val="0"/>
              </a:spcBef>
            </a:pPr>
            <a:r>
              <a:rPr lang="en-US" b="true" sz="6387">
                <a:solidFill>
                  <a:srgbClr val="47C5FB"/>
                </a:solidFill>
                <a:latin typeface="Now Bold"/>
                <a:ea typeface="Now Bold"/>
                <a:cs typeface="Now Bold"/>
                <a:sym typeface="Now Bold"/>
              </a:rPr>
              <a:t>(PPO)</a:t>
            </a:r>
          </a:p>
        </p:txBody>
      </p:sp>
      <p:sp>
        <p:nvSpPr>
          <p:cNvPr name="TextBox 11" id="11"/>
          <p:cNvSpPr txBox="true"/>
          <p:nvPr/>
        </p:nvSpPr>
        <p:spPr>
          <a:xfrm rot="0">
            <a:off x="13698000" y="9334999"/>
            <a:ext cx="7973545" cy="701675"/>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931515" y="571500"/>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8279062" y="3910093"/>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7905455" y="7412364"/>
            <a:ext cx="373607" cy="3736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6" id="1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8335715" y="5788718"/>
            <a:ext cx="373607" cy="37360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9" id="1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20" id="20"/>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8995072" y="1607751"/>
            <a:ext cx="8975450" cy="4644795"/>
          </a:xfrm>
          <a:custGeom>
            <a:avLst/>
            <a:gdLst/>
            <a:ahLst/>
            <a:cxnLst/>
            <a:rect r="r" b="b" t="t" l="l"/>
            <a:pathLst>
              <a:path h="4644795" w="8975450">
                <a:moveTo>
                  <a:pt x="0" y="0"/>
                </a:moveTo>
                <a:lnTo>
                  <a:pt x="8975450" y="0"/>
                </a:lnTo>
                <a:lnTo>
                  <a:pt x="8975450" y="4644796"/>
                </a:lnTo>
                <a:lnTo>
                  <a:pt x="0" y="4644796"/>
                </a:lnTo>
                <a:lnTo>
                  <a:pt x="0" y="0"/>
                </a:lnTo>
                <a:close/>
              </a:path>
            </a:pathLst>
          </a:custGeom>
          <a:blipFill>
            <a:blip r:embed="rId4"/>
            <a:stretch>
              <a:fillRect l="0" t="0" r="0" b="0"/>
            </a:stretch>
          </a:blipFill>
        </p:spPr>
      </p:sp>
      <p:sp>
        <p:nvSpPr>
          <p:cNvPr name="Freeform 22" id="22"/>
          <p:cNvSpPr/>
          <p:nvPr/>
        </p:nvSpPr>
        <p:spPr>
          <a:xfrm flipH="false" flipV="false" rot="0">
            <a:off x="9322357" y="6399890"/>
            <a:ext cx="8320881" cy="2621077"/>
          </a:xfrm>
          <a:custGeom>
            <a:avLst/>
            <a:gdLst/>
            <a:ahLst/>
            <a:cxnLst/>
            <a:rect r="r" b="b" t="t" l="l"/>
            <a:pathLst>
              <a:path h="2621077" w="8320881">
                <a:moveTo>
                  <a:pt x="0" y="0"/>
                </a:moveTo>
                <a:lnTo>
                  <a:pt x="8320880" y="0"/>
                </a:lnTo>
                <a:lnTo>
                  <a:pt x="8320880" y="2621078"/>
                </a:lnTo>
                <a:lnTo>
                  <a:pt x="0" y="2621078"/>
                </a:lnTo>
                <a:lnTo>
                  <a:pt x="0" y="0"/>
                </a:lnTo>
                <a:close/>
              </a:path>
            </a:pathLst>
          </a:custGeom>
          <a:blipFill>
            <a:blip r:embed="rId5"/>
            <a:stretch>
              <a:fillRect l="0" t="0" r="0" b="0"/>
            </a:stretch>
          </a:blipFill>
        </p:spPr>
      </p:sp>
      <p:sp>
        <p:nvSpPr>
          <p:cNvPr name="TextBox 23" id="23"/>
          <p:cNvSpPr txBox="true"/>
          <p:nvPr/>
        </p:nvSpPr>
        <p:spPr>
          <a:xfrm rot="0">
            <a:off x="787851" y="3550560"/>
            <a:ext cx="5862312" cy="978373"/>
          </a:xfrm>
          <a:prstGeom prst="rect">
            <a:avLst/>
          </a:prstGeom>
        </p:spPr>
        <p:txBody>
          <a:bodyPr anchor="t" rtlCol="false" tIns="0" lIns="0" bIns="0" rIns="0">
            <a:spAutoFit/>
          </a:bodyPr>
          <a:lstStyle/>
          <a:p>
            <a:pPr algn="l" marL="0" indent="0" lvl="0">
              <a:lnSpc>
                <a:spcPts val="8023"/>
              </a:lnSpc>
              <a:spcBef>
                <a:spcPct val="0"/>
              </a:spcBef>
            </a:pPr>
            <a:r>
              <a:rPr lang="en-US" sz="5731">
                <a:solidFill>
                  <a:srgbClr val="FDFDFD"/>
                </a:solidFill>
                <a:latin typeface="Open Sans Extra Bold"/>
                <a:ea typeface="Open Sans Extra Bold"/>
                <a:cs typeface="Open Sans Extra Bold"/>
                <a:sym typeface="Open Sans Extra Bold"/>
              </a:rPr>
              <a:t>?PPO Algorithm</a:t>
            </a:r>
          </a:p>
        </p:txBody>
      </p:sp>
      <p:sp>
        <p:nvSpPr>
          <p:cNvPr name="TextBox 24" id="24"/>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6</a:t>
            </a:r>
          </a:p>
        </p:txBody>
      </p:sp>
      <p:sp>
        <p:nvSpPr>
          <p:cNvPr name="TextBox 25" id="25"/>
          <p:cNvSpPr txBox="true"/>
          <p:nvPr/>
        </p:nvSpPr>
        <p:spPr>
          <a:xfrm rot="0">
            <a:off x="630281" y="4911263"/>
            <a:ext cx="6866037" cy="1607184"/>
          </a:xfrm>
          <a:prstGeom prst="rect">
            <a:avLst/>
          </a:prstGeom>
        </p:spPr>
        <p:txBody>
          <a:bodyPr anchor="t" rtlCol="false" tIns="0" lIns="0" bIns="0" rIns="0">
            <a:spAutoFit/>
          </a:bodyPr>
          <a:lstStyle/>
          <a:p>
            <a:pPr algn="l" marL="669301" indent="-334650" lvl="1">
              <a:lnSpc>
                <a:spcPts val="4340"/>
              </a:lnSpc>
              <a:buAutoNum type="arabicPeriod" startAt="1"/>
            </a:pPr>
            <a:r>
              <a:rPr lang="en-US" b="true" sz="3100">
                <a:solidFill>
                  <a:srgbClr val="FFFFFF"/>
                </a:solidFill>
                <a:latin typeface="Open Sans Bold"/>
                <a:ea typeface="Open Sans Bold"/>
                <a:cs typeface="Open Sans Bold"/>
                <a:sym typeface="Open Sans Bold"/>
              </a:rPr>
              <a:t>Optimizing hyperparameters</a:t>
            </a:r>
          </a:p>
          <a:p>
            <a:pPr algn="ctr" marL="669301" indent="-334650" lvl="1">
              <a:lnSpc>
                <a:spcPts val="4340"/>
              </a:lnSpc>
              <a:buAutoNum type="arabicPeriod" startAt="1"/>
            </a:pPr>
            <a:r>
              <a:rPr lang="en-US" b="true" sz="3100">
                <a:solidFill>
                  <a:srgbClr val="FFFFFF"/>
                </a:solidFill>
                <a:latin typeface="Open Sans Bold"/>
                <a:ea typeface="Open Sans Bold"/>
                <a:cs typeface="Open Sans Bold"/>
                <a:sym typeface="Open Sans Bold"/>
              </a:rPr>
              <a:t>Modifying e</a:t>
            </a:r>
            <a:r>
              <a:rPr lang="en-US" b="true" sz="3100">
                <a:solidFill>
                  <a:srgbClr val="FFFFFF"/>
                </a:solidFill>
                <a:latin typeface="Open Sans Bold"/>
                <a:ea typeface="Open Sans Bold"/>
                <a:cs typeface="Open Sans Bold"/>
                <a:sym typeface="Open Sans Bold"/>
              </a:rPr>
              <a:t>nvironmental setup</a:t>
            </a:r>
          </a:p>
          <a:p>
            <a:pPr algn="l" marL="669301" indent="-334650" lvl="1">
              <a:lnSpc>
                <a:spcPts val="4340"/>
              </a:lnSpc>
              <a:buAutoNum type="arabicPeriod" startAt="1"/>
            </a:pPr>
            <a:r>
              <a:rPr lang="en-US" b="true" sz="3100">
                <a:solidFill>
                  <a:srgbClr val="FFFFFF"/>
                </a:solidFill>
                <a:latin typeface="Open Sans Bold"/>
                <a:ea typeface="Open Sans Bold"/>
                <a:cs typeface="Open Sans Bold"/>
                <a:sym typeface="Open Sans Bold"/>
              </a:rPr>
              <a:t>Analysis</a:t>
            </a:r>
          </a:p>
        </p:txBody>
      </p:sp>
      <p:sp>
        <p:nvSpPr>
          <p:cNvPr name="TextBox 26" id="26"/>
          <p:cNvSpPr txBox="true"/>
          <p:nvPr/>
        </p:nvSpPr>
        <p:spPr>
          <a:xfrm rot="0">
            <a:off x="8995072" y="792956"/>
            <a:ext cx="6847805" cy="471488"/>
          </a:xfrm>
          <a:prstGeom prst="rect">
            <a:avLst/>
          </a:prstGeom>
        </p:spPr>
        <p:txBody>
          <a:bodyPr anchor="t" rtlCol="false" tIns="0" lIns="0" bIns="0" rIns="0">
            <a:spAutoFit/>
          </a:bodyPr>
          <a:lstStyle/>
          <a:p>
            <a:pPr algn="ctr">
              <a:lnSpc>
                <a:spcPts val="3676"/>
              </a:lnSpc>
              <a:spcBef>
                <a:spcPct val="0"/>
              </a:spcBef>
            </a:pPr>
            <a:r>
              <a:rPr lang="en-US" b="true" sz="3063">
                <a:solidFill>
                  <a:srgbClr val="000000"/>
                </a:solidFill>
                <a:latin typeface="Now Bold"/>
                <a:ea typeface="Now Bold"/>
                <a:cs typeface="Now Bold"/>
                <a:sym typeface="Now Bold"/>
              </a:rPr>
              <a:t>1. </a:t>
            </a:r>
            <a:r>
              <a:rPr lang="en-US" b="true" sz="3063">
                <a:solidFill>
                  <a:srgbClr val="000000"/>
                </a:solidFill>
                <a:latin typeface="Now Bold"/>
                <a:ea typeface="Now Bold"/>
                <a:cs typeface="Now Bold"/>
                <a:sym typeface="Now Bold"/>
              </a:rPr>
              <a:t>OPTIMIZING HYPERPARAMETERS</a:t>
            </a:r>
          </a:p>
        </p:txBody>
      </p:sp>
    </p:spTree>
  </p:cSld>
  <p:clrMapOvr>
    <a:masterClrMapping/>
  </p:clrMapOvr>
  <p:transition spd="med">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874681" y="0"/>
            <a:ext cx="19354610" cy="1610323"/>
            <a:chOff x="0" y="0"/>
            <a:chExt cx="1876002" cy="156085"/>
          </a:xfrm>
        </p:grpSpPr>
        <p:sp>
          <p:nvSpPr>
            <p:cNvPr name="Freeform 4" id="4"/>
            <p:cNvSpPr/>
            <p:nvPr/>
          </p:nvSpPr>
          <p:spPr>
            <a:xfrm flipH="false" flipV="false" rot="0">
              <a:off x="0" y="0"/>
              <a:ext cx="1876002" cy="156085"/>
            </a:xfrm>
            <a:custGeom>
              <a:avLst/>
              <a:gdLst/>
              <a:ahLst/>
              <a:cxnLst/>
              <a:rect r="r" b="b" t="t" l="l"/>
              <a:pathLst>
                <a:path h="156085" w="1876002">
                  <a:moveTo>
                    <a:pt x="1672802" y="0"/>
                  </a:moveTo>
                  <a:lnTo>
                    <a:pt x="0" y="0"/>
                  </a:lnTo>
                  <a:lnTo>
                    <a:pt x="203200" y="156085"/>
                  </a:lnTo>
                  <a:lnTo>
                    <a:pt x="1876002" y="156085"/>
                  </a:lnTo>
                  <a:lnTo>
                    <a:pt x="1672802" y="0"/>
                  </a:lnTo>
                  <a:close/>
                </a:path>
              </a:pathLst>
            </a:custGeom>
            <a:solidFill>
              <a:srgbClr val="004AAD"/>
            </a:solidFill>
            <a:ln cap="sq">
              <a:noFill/>
              <a:prstDash val="solid"/>
              <a:miter/>
            </a:ln>
          </p:spPr>
        </p:sp>
        <p:sp>
          <p:nvSpPr>
            <p:cNvPr name="TextBox 5" id="5"/>
            <p:cNvSpPr txBox="true"/>
            <p:nvPr/>
          </p:nvSpPr>
          <p:spPr>
            <a:xfrm>
              <a:off x="101600" y="-19050"/>
              <a:ext cx="1672802" cy="17513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429890" y="1610323"/>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00B5F8"/>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936381"/>
            <a:chOff x="0" y="0"/>
            <a:chExt cx="1876002" cy="184251"/>
          </a:xfrm>
        </p:grpSpPr>
        <p:sp>
          <p:nvSpPr>
            <p:cNvPr name="Freeform 10" id="10"/>
            <p:cNvSpPr/>
            <p:nvPr/>
          </p:nvSpPr>
          <p:spPr>
            <a:xfrm flipH="false" flipV="false" rot="0">
              <a:off x="0" y="0"/>
              <a:ext cx="1876002" cy="184251"/>
            </a:xfrm>
            <a:custGeom>
              <a:avLst/>
              <a:gdLst/>
              <a:ahLst/>
              <a:cxnLst/>
              <a:rect r="r" b="b" t="t" l="l"/>
              <a:pathLst>
                <a:path h="184251" w="1876002">
                  <a:moveTo>
                    <a:pt x="1672802" y="0"/>
                  </a:moveTo>
                  <a:lnTo>
                    <a:pt x="0" y="0"/>
                  </a:lnTo>
                  <a:lnTo>
                    <a:pt x="203200" y="184251"/>
                  </a:lnTo>
                  <a:lnTo>
                    <a:pt x="1876002" y="184251"/>
                  </a:lnTo>
                  <a:lnTo>
                    <a:pt x="1672802" y="0"/>
                  </a:lnTo>
                  <a:close/>
                </a:path>
              </a:pathLst>
            </a:custGeom>
            <a:solidFill>
              <a:srgbClr val="00B5F8"/>
            </a:solidFill>
            <a:ln cap="sq">
              <a:noFill/>
              <a:prstDash val="solid"/>
              <a:miter/>
            </a:ln>
          </p:spPr>
        </p:sp>
        <p:sp>
          <p:nvSpPr>
            <p:cNvPr name="TextBox 11" id="11"/>
            <p:cNvSpPr txBox="true"/>
            <p:nvPr/>
          </p:nvSpPr>
          <p:spPr>
            <a:xfrm>
              <a:off x="101600" y="-19050"/>
              <a:ext cx="1672802" cy="20330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598172" y="19050"/>
            <a:ext cx="12921291" cy="0"/>
          </a:xfrm>
          <a:prstGeom prst="line">
            <a:avLst/>
          </a:prstGeom>
          <a:ln cap="flat" w="38100">
            <a:solidFill>
              <a:srgbClr val="00B5F8"/>
            </a:solidFill>
            <a:prstDash val="solid"/>
            <a:headEnd type="none" len="sm" w="sm"/>
            <a:tailEnd type="none" len="sm" w="sm"/>
          </a:ln>
        </p:spPr>
      </p:sp>
      <p:sp>
        <p:nvSpPr>
          <p:cNvPr name="Freeform 13" id="13"/>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3645139" y="3364358"/>
            <a:ext cx="11712792" cy="4216605"/>
          </a:xfrm>
          <a:custGeom>
            <a:avLst/>
            <a:gdLst/>
            <a:ahLst/>
            <a:cxnLst/>
            <a:rect r="r" b="b" t="t" l="l"/>
            <a:pathLst>
              <a:path h="4216605" w="11712792">
                <a:moveTo>
                  <a:pt x="0" y="0"/>
                </a:moveTo>
                <a:lnTo>
                  <a:pt x="11712792" y="0"/>
                </a:lnTo>
                <a:lnTo>
                  <a:pt x="11712792" y="4216606"/>
                </a:lnTo>
                <a:lnTo>
                  <a:pt x="0" y="4216606"/>
                </a:lnTo>
                <a:lnTo>
                  <a:pt x="0" y="0"/>
                </a:lnTo>
                <a:close/>
              </a:path>
            </a:pathLst>
          </a:custGeom>
          <a:blipFill>
            <a:blip r:embed="rId5"/>
            <a:stretch>
              <a:fillRect l="0" t="0" r="0" b="0"/>
            </a:stretch>
          </a:blipFill>
        </p:spPr>
      </p:sp>
      <p:sp>
        <p:nvSpPr>
          <p:cNvPr name="TextBox 15" id="15"/>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7</a:t>
            </a:r>
          </a:p>
        </p:txBody>
      </p:sp>
      <p:sp>
        <p:nvSpPr>
          <p:cNvPr name="TextBox 16" id="16"/>
          <p:cNvSpPr txBox="true"/>
          <p:nvPr/>
        </p:nvSpPr>
        <p:spPr>
          <a:xfrm rot="0">
            <a:off x="1553931" y="2596805"/>
            <a:ext cx="7785422" cy="471488"/>
          </a:xfrm>
          <a:prstGeom prst="rect">
            <a:avLst/>
          </a:prstGeom>
        </p:spPr>
        <p:txBody>
          <a:bodyPr anchor="t" rtlCol="false" tIns="0" lIns="0" bIns="0" rIns="0">
            <a:spAutoFit/>
          </a:bodyPr>
          <a:lstStyle/>
          <a:p>
            <a:pPr algn="ctr">
              <a:lnSpc>
                <a:spcPts val="3676"/>
              </a:lnSpc>
              <a:spcBef>
                <a:spcPct val="0"/>
              </a:spcBef>
            </a:pPr>
            <a:r>
              <a:rPr lang="en-US" b="true" sz="3063">
                <a:solidFill>
                  <a:srgbClr val="000000"/>
                </a:solidFill>
                <a:latin typeface="Now Bold"/>
                <a:ea typeface="Now Bold"/>
                <a:cs typeface="Now Bold"/>
                <a:sym typeface="Now Bold"/>
              </a:rPr>
              <a:t>2. </a:t>
            </a:r>
            <a:r>
              <a:rPr lang="en-US" b="true" sz="3063">
                <a:solidFill>
                  <a:srgbClr val="000000"/>
                </a:solidFill>
                <a:latin typeface="Now Bold"/>
                <a:ea typeface="Now Bold"/>
                <a:cs typeface="Now Bold"/>
                <a:sym typeface="Now Bold"/>
              </a:rPr>
              <a:t>MODIFYING ENVIRONMENTAL SETUP</a:t>
            </a:r>
          </a:p>
        </p:txBody>
      </p:sp>
      <p:sp>
        <p:nvSpPr>
          <p:cNvPr name="TextBox 17" id="17"/>
          <p:cNvSpPr txBox="true"/>
          <p:nvPr/>
        </p:nvSpPr>
        <p:spPr>
          <a:xfrm rot="0">
            <a:off x="1553931" y="8026899"/>
            <a:ext cx="13702380" cy="1308099"/>
          </a:xfrm>
          <a:prstGeom prst="rect">
            <a:avLst/>
          </a:prstGeom>
        </p:spPr>
        <p:txBody>
          <a:bodyPr anchor="t" rtlCol="false" tIns="0" lIns="0" bIns="0" rIns="0">
            <a:spAutoFit/>
          </a:bodyPr>
          <a:lstStyle/>
          <a:p>
            <a:pPr algn="l" marL="539754" indent="-269877" lvl="1">
              <a:lnSpc>
                <a:spcPts val="3500"/>
              </a:lnSpc>
              <a:buFont typeface="Arial"/>
              <a:buChar char="•"/>
            </a:pPr>
            <a:r>
              <a:rPr lang="en-US" sz="2500">
                <a:solidFill>
                  <a:srgbClr val="000000"/>
                </a:solidFill>
                <a:latin typeface="Open Sans"/>
                <a:ea typeface="Open Sans"/>
                <a:cs typeface="Open Sans"/>
                <a:sym typeface="Open Sans"/>
              </a:rPr>
              <a:t>Forward_reward_weight = {1, 1.2, 1.5}</a:t>
            </a:r>
          </a:p>
          <a:p>
            <a:pPr algn="l" marL="539754" indent="-269877" lvl="1">
              <a:lnSpc>
                <a:spcPts val="3500"/>
              </a:lnSpc>
              <a:buFont typeface="Arial"/>
              <a:buChar char="•"/>
            </a:pPr>
            <a:r>
              <a:rPr lang="en-US" sz="2500">
                <a:solidFill>
                  <a:srgbClr val="000000"/>
                </a:solidFill>
                <a:latin typeface="Open Sans"/>
                <a:ea typeface="Open Sans"/>
                <a:cs typeface="Open Sans"/>
                <a:sym typeface="Open Sans"/>
              </a:rPr>
              <a:t>To know the impact of this environmental setup on the training of agent</a:t>
            </a:r>
          </a:p>
          <a:p>
            <a:pPr algn="l" marL="539754" indent="-269877" lvl="1">
              <a:lnSpc>
                <a:spcPts val="3500"/>
              </a:lnSpc>
              <a:buFont typeface="Arial"/>
              <a:buChar char="•"/>
            </a:pPr>
            <a:r>
              <a:rPr lang="en-US" sz="2500">
                <a:solidFill>
                  <a:srgbClr val="000000"/>
                </a:solidFill>
                <a:latin typeface="Open Sans"/>
                <a:ea typeface="Open Sans"/>
                <a:cs typeface="Open Sans"/>
                <a:sym typeface="Open Sans"/>
              </a:rPr>
              <a:t>The final rewards across experiments remain consistent in the range of </a:t>
            </a:r>
            <a:r>
              <a:rPr lang="en-US" b="true" sz="2500">
                <a:solidFill>
                  <a:srgbClr val="000000"/>
                </a:solidFill>
                <a:latin typeface="Open Sans Bold"/>
                <a:ea typeface="Open Sans Bold"/>
                <a:cs typeface="Open Sans Bold"/>
                <a:sym typeface="Open Sans Bold"/>
              </a:rPr>
              <a:t>28–34</a:t>
            </a:r>
          </a:p>
        </p:txBody>
      </p:sp>
      <p:sp>
        <p:nvSpPr>
          <p:cNvPr name="TextBox 18" id="18"/>
          <p:cNvSpPr txBox="true"/>
          <p:nvPr/>
        </p:nvSpPr>
        <p:spPr>
          <a:xfrm rot="0">
            <a:off x="5456047" y="4465767"/>
            <a:ext cx="1066205" cy="431799"/>
          </a:xfrm>
          <a:prstGeom prst="rect">
            <a:avLst/>
          </a:prstGeom>
        </p:spPr>
        <p:txBody>
          <a:bodyPr anchor="t" rtlCol="false" tIns="0" lIns="0" bIns="0" rIns="0">
            <a:spAutoFit/>
          </a:bodyPr>
          <a:lstStyle/>
          <a:p>
            <a:pPr algn="ctr">
              <a:lnSpc>
                <a:spcPts val="3500"/>
              </a:lnSpc>
            </a:pPr>
            <a:r>
              <a:rPr lang="en-US" sz="2500" b="true">
                <a:solidFill>
                  <a:srgbClr val="00B5F8"/>
                </a:solidFill>
                <a:latin typeface="Open Sans Bold"/>
                <a:ea typeface="Open Sans Bold"/>
                <a:cs typeface="Open Sans Bold"/>
                <a:sym typeface="Open Sans Bold"/>
              </a:rPr>
              <a:t>frw = 1</a:t>
            </a:r>
          </a:p>
        </p:txBody>
      </p:sp>
      <p:sp>
        <p:nvSpPr>
          <p:cNvPr name="TextBox 19" id="19"/>
          <p:cNvSpPr txBox="true"/>
          <p:nvPr/>
        </p:nvSpPr>
        <p:spPr>
          <a:xfrm rot="0">
            <a:off x="9144000" y="5668617"/>
            <a:ext cx="1337965" cy="431799"/>
          </a:xfrm>
          <a:prstGeom prst="rect">
            <a:avLst/>
          </a:prstGeom>
        </p:spPr>
        <p:txBody>
          <a:bodyPr anchor="t" rtlCol="false" tIns="0" lIns="0" bIns="0" rIns="0">
            <a:spAutoFit/>
          </a:bodyPr>
          <a:lstStyle/>
          <a:p>
            <a:pPr algn="ctr">
              <a:lnSpc>
                <a:spcPts val="3500"/>
              </a:lnSpc>
            </a:pPr>
            <a:r>
              <a:rPr lang="en-US" sz="2500" b="true">
                <a:solidFill>
                  <a:srgbClr val="FF3131"/>
                </a:solidFill>
                <a:latin typeface="Open Sans Bold"/>
                <a:ea typeface="Open Sans Bold"/>
                <a:cs typeface="Open Sans Bold"/>
                <a:sym typeface="Open Sans Bold"/>
              </a:rPr>
              <a:t>frw = 1.2</a:t>
            </a:r>
          </a:p>
        </p:txBody>
      </p:sp>
      <p:sp>
        <p:nvSpPr>
          <p:cNvPr name="TextBox 20" id="20"/>
          <p:cNvSpPr txBox="true"/>
          <p:nvPr/>
        </p:nvSpPr>
        <p:spPr>
          <a:xfrm rot="0">
            <a:off x="8163570" y="6434210"/>
            <a:ext cx="1337965" cy="431799"/>
          </a:xfrm>
          <a:prstGeom prst="rect">
            <a:avLst/>
          </a:prstGeom>
        </p:spPr>
        <p:txBody>
          <a:bodyPr anchor="t" rtlCol="false" tIns="0" lIns="0" bIns="0" rIns="0">
            <a:spAutoFit/>
          </a:bodyPr>
          <a:lstStyle/>
          <a:p>
            <a:pPr algn="ctr">
              <a:lnSpc>
                <a:spcPts val="3500"/>
              </a:lnSpc>
            </a:pPr>
            <a:r>
              <a:rPr lang="en-US" sz="2500" b="true">
                <a:solidFill>
                  <a:srgbClr val="FF914D"/>
                </a:solidFill>
                <a:latin typeface="Open Sans Bold"/>
                <a:ea typeface="Open Sans Bold"/>
                <a:cs typeface="Open Sans Bold"/>
                <a:sym typeface="Open Sans Bold"/>
              </a:rPr>
              <a:t>frw = 1.5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874681" y="0"/>
            <a:ext cx="19354610" cy="1610323"/>
            <a:chOff x="0" y="0"/>
            <a:chExt cx="1876002" cy="156085"/>
          </a:xfrm>
        </p:grpSpPr>
        <p:sp>
          <p:nvSpPr>
            <p:cNvPr name="Freeform 4" id="4"/>
            <p:cNvSpPr/>
            <p:nvPr/>
          </p:nvSpPr>
          <p:spPr>
            <a:xfrm flipH="false" flipV="false" rot="0">
              <a:off x="0" y="0"/>
              <a:ext cx="1876002" cy="156085"/>
            </a:xfrm>
            <a:custGeom>
              <a:avLst/>
              <a:gdLst/>
              <a:ahLst/>
              <a:cxnLst/>
              <a:rect r="r" b="b" t="t" l="l"/>
              <a:pathLst>
                <a:path h="156085" w="1876002">
                  <a:moveTo>
                    <a:pt x="1672802" y="0"/>
                  </a:moveTo>
                  <a:lnTo>
                    <a:pt x="0" y="0"/>
                  </a:lnTo>
                  <a:lnTo>
                    <a:pt x="203200" y="156085"/>
                  </a:lnTo>
                  <a:lnTo>
                    <a:pt x="1876002" y="156085"/>
                  </a:lnTo>
                  <a:lnTo>
                    <a:pt x="1672802" y="0"/>
                  </a:lnTo>
                  <a:close/>
                </a:path>
              </a:pathLst>
            </a:custGeom>
            <a:solidFill>
              <a:srgbClr val="004AAD"/>
            </a:solidFill>
            <a:ln cap="sq">
              <a:noFill/>
              <a:prstDash val="solid"/>
              <a:miter/>
            </a:ln>
          </p:spPr>
        </p:sp>
        <p:sp>
          <p:nvSpPr>
            <p:cNvPr name="TextBox 5" id="5"/>
            <p:cNvSpPr txBox="true"/>
            <p:nvPr/>
          </p:nvSpPr>
          <p:spPr>
            <a:xfrm>
              <a:off x="101600" y="-19050"/>
              <a:ext cx="1672802" cy="17513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429890" y="1610323"/>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00B5F8"/>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936381"/>
            <a:chOff x="0" y="0"/>
            <a:chExt cx="1876002" cy="184251"/>
          </a:xfrm>
        </p:grpSpPr>
        <p:sp>
          <p:nvSpPr>
            <p:cNvPr name="Freeform 10" id="10"/>
            <p:cNvSpPr/>
            <p:nvPr/>
          </p:nvSpPr>
          <p:spPr>
            <a:xfrm flipH="false" flipV="false" rot="0">
              <a:off x="0" y="0"/>
              <a:ext cx="1876002" cy="184251"/>
            </a:xfrm>
            <a:custGeom>
              <a:avLst/>
              <a:gdLst/>
              <a:ahLst/>
              <a:cxnLst/>
              <a:rect r="r" b="b" t="t" l="l"/>
              <a:pathLst>
                <a:path h="184251" w="1876002">
                  <a:moveTo>
                    <a:pt x="1672802" y="0"/>
                  </a:moveTo>
                  <a:lnTo>
                    <a:pt x="0" y="0"/>
                  </a:lnTo>
                  <a:lnTo>
                    <a:pt x="203200" y="184251"/>
                  </a:lnTo>
                  <a:lnTo>
                    <a:pt x="1876002" y="184251"/>
                  </a:lnTo>
                  <a:lnTo>
                    <a:pt x="1672802" y="0"/>
                  </a:lnTo>
                  <a:close/>
                </a:path>
              </a:pathLst>
            </a:custGeom>
            <a:solidFill>
              <a:srgbClr val="00B5F8"/>
            </a:solidFill>
            <a:ln cap="sq">
              <a:noFill/>
              <a:prstDash val="solid"/>
              <a:miter/>
            </a:ln>
          </p:spPr>
        </p:sp>
        <p:sp>
          <p:nvSpPr>
            <p:cNvPr name="TextBox 11" id="11"/>
            <p:cNvSpPr txBox="true"/>
            <p:nvPr/>
          </p:nvSpPr>
          <p:spPr>
            <a:xfrm>
              <a:off x="101600" y="-19050"/>
              <a:ext cx="1672802" cy="20330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598172" y="19050"/>
            <a:ext cx="12921291" cy="0"/>
          </a:xfrm>
          <a:prstGeom prst="line">
            <a:avLst/>
          </a:prstGeom>
          <a:ln cap="flat" w="38100">
            <a:solidFill>
              <a:srgbClr val="00B5F8"/>
            </a:solidFill>
            <a:prstDash val="solid"/>
            <a:headEnd type="none" len="sm" w="sm"/>
            <a:tailEnd type="none" len="sm" w="sm"/>
          </a:ln>
        </p:spPr>
      </p:sp>
      <p:sp>
        <p:nvSpPr>
          <p:cNvPr name="Freeform 13" id="13"/>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14" id="1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0391079" y="2796751"/>
            <a:ext cx="6291958" cy="6662073"/>
          </a:xfrm>
          <a:prstGeom prst="rect">
            <a:avLst/>
          </a:prstGeom>
        </p:spPr>
      </p:pic>
      <p:sp>
        <p:nvSpPr>
          <p:cNvPr name="TextBox 15" id="15"/>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8</a:t>
            </a:r>
          </a:p>
        </p:txBody>
      </p:sp>
      <p:sp>
        <p:nvSpPr>
          <p:cNvPr name="TextBox 16" id="16"/>
          <p:cNvSpPr txBox="true"/>
          <p:nvPr/>
        </p:nvSpPr>
        <p:spPr>
          <a:xfrm rot="0">
            <a:off x="1217492" y="2561007"/>
            <a:ext cx="2391742" cy="471488"/>
          </a:xfrm>
          <a:prstGeom prst="rect">
            <a:avLst/>
          </a:prstGeom>
        </p:spPr>
        <p:txBody>
          <a:bodyPr anchor="t" rtlCol="false" tIns="0" lIns="0" bIns="0" rIns="0">
            <a:spAutoFit/>
          </a:bodyPr>
          <a:lstStyle/>
          <a:p>
            <a:pPr algn="ctr">
              <a:lnSpc>
                <a:spcPts val="3676"/>
              </a:lnSpc>
              <a:spcBef>
                <a:spcPct val="0"/>
              </a:spcBef>
            </a:pPr>
            <a:r>
              <a:rPr lang="en-US" b="true" sz="3063">
                <a:solidFill>
                  <a:srgbClr val="000000"/>
                </a:solidFill>
                <a:latin typeface="Now Bold"/>
                <a:ea typeface="Now Bold"/>
                <a:cs typeface="Now Bold"/>
                <a:sym typeface="Now Bold"/>
              </a:rPr>
              <a:t>3. ANALYSIS</a:t>
            </a:r>
          </a:p>
        </p:txBody>
      </p:sp>
      <p:sp>
        <p:nvSpPr>
          <p:cNvPr name="TextBox 17" id="17"/>
          <p:cNvSpPr txBox="true"/>
          <p:nvPr/>
        </p:nvSpPr>
        <p:spPr>
          <a:xfrm rot="0">
            <a:off x="1217492" y="3296481"/>
            <a:ext cx="7926508" cy="4813299"/>
          </a:xfrm>
          <a:prstGeom prst="rect">
            <a:avLst/>
          </a:prstGeom>
        </p:spPr>
        <p:txBody>
          <a:bodyPr anchor="t" rtlCol="false" tIns="0" lIns="0" bIns="0" rIns="0">
            <a:spAutoFit/>
          </a:bodyPr>
          <a:lstStyle/>
          <a:p>
            <a:pPr algn="l" marL="539754" indent="-269877" lvl="1">
              <a:lnSpc>
                <a:spcPts val="3500"/>
              </a:lnSpc>
              <a:buFont typeface="Arial"/>
              <a:buChar char="•"/>
            </a:pPr>
            <a:r>
              <a:rPr lang="en-US" sz="2500">
                <a:solidFill>
                  <a:srgbClr val="000000"/>
                </a:solidFill>
                <a:latin typeface="Open Sans"/>
                <a:ea typeface="Open Sans"/>
                <a:cs typeface="Open Sans"/>
                <a:sym typeface="Open Sans"/>
              </a:rPr>
              <a:t>The later fluctuations and slight declines in rewards are interpreted as challenges in balancing exploration and exploitation or </a:t>
            </a:r>
            <a:r>
              <a:rPr lang="en-US" sz="2500" u="sng">
                <a:solidFill>
                  <a:srgbClr val="000000"/>
                </a:solidFill>
                <a:latin typeface="Open Sans"/>
                <a:ea typeface="Open Sans"/>
                <a:cs typeface="Open Sans"/>
                <a:sym typeface="Open Sans"/>
              </a:rPr>
              <a:t>overfitting to specific strategies</a:t>
            </a:r>
            <a:r>
              <a:rPr lang="en-US" sz="2500">
                <a:solidFill>
                  <a:srgbClr val="000000"/>
                </a:solidFill>
                <a:latin typeface="Open Sans"/>
                <a:ea typeface="Open Sans"/>
                <a:cs typeface="Open Sans"/>
                <a:sym typeface="Open Sans"/>
              </a:rPr>
              <a:t> that are less robust</a:t>
            </a:r>
          </a:p>
          <a:p>
            <a:pPr algn="l" marL="539754" indent="-269877" lvl="1">
              <a:lnSpc>
                <a:spcPts val="3500"/>
              </a:lnSpc>
              <a:buFont typeface="Arial"/>
              <a:buChar char="•"/>
            </a:pPr>
            <a:r>
              <a:rPr lang="en-US" sz="2500">
                <a:solidFill>
                  <a:srgbClr val="000000"/>
                </a:solidFill>
                <a:latin typeface="Open Sans"/>
                <a:ea typeface="Open Sans"/>
                <a:cs typeface="Open Sans"/>
                <a:sym typeface="Open Sans"/>
              </a:rPr>
              <a:t>The agent showed </a:t>
            </a:r>
            <a:r>
              <a:rPr lang="en-US" sz="2500" u="sng">
                <a:solidFill>
                  <a:srgbClr val="000000"/>
                </a:solidFill>
                <a:latin typeface="Open Sans"/>
                <a:ea typeface="Open Sans"/>
                <a:cs typeface="Open Sans"/>
                <a:sym typeface="Open Sans"/>
              </a:rPr>
              <a:t>imbalanced action</a:t>
            </a:r>
            <a:r>
              <a:rPr lang="en-US" sz="2500">
                <a:solidFill>
                  <a:srgbClr val="000000"/>
                </a:solidFill>
                <a:latin typeface="Open Sans"/>
                <a:ea typeface="Open Sans"/>
                <a:cs typeface="Open Sans"/>
                <a:sym typeface="Open Sans"/>
              </a:rPr>
              <a:t> even if the forward_reward_weight is 1 (default value). So probably it’s because of the overfitting by optimization of hyperparameter</a:t>
            </a:r>
          </a:p>
          <a:p>
            <a:pPr algn="l" marL="539754" indent="-269877" lvl="1">
              <a:lnSpc>
                <a:spcPts val="3500"/>
              </a:lnSpc>
              <a:buFont typeface="Arial"/>
              <a:buChar char="•"/>
            </a:pPr>
            <a:r>
              <a:rPr lang="en-US" sz="2500" u="sng">
                <a:solidFill>
                  <a:srgbClr val="000000"/>
                </a:solidFill>
                <a:latin typeface="Open Sans"/>
                <a:ea typeface="Open Sans"/>
                <a:cs typeface="Open Sans"/>
                <a:sym typeface="Open Sans"/>
              </a:rPr>
              <a:t>Fine-tuning</a:t>
            </a:r>
            <a:r>
              <a:rPr lang="en-US" sz="2500">
                <a:solidFill>
                  <a:srgbClr val="000000"/>
                </a:solidFill>
                <a:latin typeface="Open Sans"/>
                <a:ea typeface="Open Sans"/>
                <a:cs typeface="Open Sans"/>
                <a:sym typeface="Open Sans"/>
              </a:rPr>
              <a:t> may be required to reduce instability at later stages</a:t>
            </a:r>
          </a:p>
        </p:txBody>
      </p:sp>
      <p:sp>
        <p:nvSpPr>
          <p:cNvPr name="TextBox 18" id="18"/>
          <p:cNvSpPr txBox="true"/>
          <p:nvPr/>
        </p:nvSpPr>
        <p:spPr>
          <a:xfrm rot="0">
            <a:off x="1352553" y="8262643"/>
            <a:ext cx="7791447" cy="1308099"/>
          </a:xfrm>
          <a:prstGeom prst="rect">
            <a:avLst/>
          </a:prstGeom>
        </p:spPr>
        <p:txBody>
          <a:bodyPr anchor="t" rtlCol="false" tIns="0" lIns="0" bIns="0" rIns="0">
            <a:spAutoFit/>
          </a:bodyPr>
          <a:lstStyle/>
          <a:p>
            <a:pPr algn="l">
              <a:lnSpc>
                <a:spcPts val="3500"/>
              </a:lnSpc>
            </a:pPr>
            <a:r>
              <a:rPr lang="en-US" sz="2500">
                <a:solidFill>
                  <a:srgbClr val="FF3131"/>
                </a:solidFill>
                <a:latin typeface="Open Sans"/>
                <a:ea typeface="Open Sans"/>
                <a:cs typeface="Open Sans"/>
                <a:sym typeface="Open Sans"/>
              </a:rPr>
              <a:t>=&gt; Higher forward_reward_weight made the length of episode shorter but caused </a:t>
            </a:r>
            <a:r>
              <a:rPr lang="en-US" sz="2500" b="true">
                <a:solidFill>
                  <a:srgbClr val="FF3131"/>
                </a:solidFill>
                <a:latin typeface="Open Sans Bold"/>
                <a:ea typeface="Open Sans Bold"/>
                <a:cs typeface="Open Sans Bold"/>
                <a:sym typeface="Open Sans Bold"/>
              </a:rPr>
              <a:t>instable fluctuation</a:t>
            </a:r>
            <a:r>
              <a:rPr lang="en-US" sz="2500">
                <a:solidFill>
                  <a:srgbClr val="FF3131"/>
                </a:solidFill>
                <a:latin typeface="Open Sans"/>
                <a:ea typeface="Open Sans"/>
                <a:cs typeface="Open Sans"/>
                <a:sym typeface="Open Sans"/>
              </a:rPr>
              <a:t> of mean reward</a:t>
            </a:r>
          </a:p>
        </p:txBody>
      </p:sp>
    </p:spTree>
  </p:cSld>
  <p:clrMapOvr>
    <a:masterClrMapping/>
  </p:clrMapOvr>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1" r="0" b="-9151"/>
            </a:stretch>
          </a:blipFill>
        </p:spPr>
      </p:sp>
      <p:sp>
        <p:nvSpPr>
          <p:cNvPr name="Freeform 3" id="3"/>
          <p:cNvSpPr/>
          <p:nvPr/>
        </p:nvSpPr>
        <p:spPr>
          <a:xfrm flipH="false" flipV="false" rot="-10800000">
            <a:off x="-2496664" y="-2868902"/>
            <a:ext cx="7050727" cy="6114903"/>
          </a:xfrm>
          <a:custGeom>
            <a:avLst/>
            <a:gdLst/>
            <a:ahLst/>
            <a:cxnLst/>
            <a:rect r="r" b="b" t="t" l="l"/>
            <a:pathLst>
              <a:path h="6114903" w="7050727">
                <a:moveTo>
                  <a:pt x="0" y="0"/>
                </a:moveTo>
                <a:lnTo>
                  <a:pt x="7050728" y="0"/>
                </a:lnTo>
                <a:lnTo>
                  <a:pt x="7050728" y="6114903"/>
                </a:lnTo>
                <a:lnTo>
                  <a:pt x="0" y="61149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674630" y="3704600"/>
            <a:ext cx="3412067" cy="2959192"/>
          </a:xfrm>
          <a:custGeom>
            <a:avLst/>
            <a:gdLst/>
            <a:ahLst/>
            <a:cxnLst/>
            <a:rect r="r" b="b" t="t" l="l"/>
            <a:pathLst>
              <a:path h="2959192" w="3412067">
                <a:moveTo>
                  <a:pt x="0" y="0"/>
                </a:moveTo>
                <a:lnTo>
                  <a:pt x="3412067" y="0"/>
                </a:lnTo>
                <a:lnTo>
                  <a:pt x="3412067" y="2959192"/>
                </a:lnTo>
                <a:lnTo>
                  <a:pt x="0" y="2959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581967" y="3246001"/>
            <a:ext cx="3412067" cy="2959192"/>
          </a:xfrm>
          <a:custGeom>
            <a:avLst/>
            <a:gdLst/>
            <a:ahLst/>
            <a:cxnLst/>
            <a:rect r="r" b="b" t="t" l="l"/>
            <a:pathLst>
              <a:path h="2959192" w="3412067">
                <a:moveTo>
                  <a:pt x="0" y="0"/>
                </a:moveTo>
                <a:lnTo>
                  <a:pt x="3412066" y="0"/>
                </a:lnTo>
                <a:lnTo>
                  <a:pt x="3412066" y="2959193"/>
                </a:lnTo>
                <a:lnTo>
                  <a:pt x="0" y="2959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10800000">
            <a:off x="2858716" y="2303715"/>
            <a:ext cx="13723251" cy="4843766"/>
            <a:chOff x="0" y="0"/>
            <a:chExt cx="3614354" cy="1275724"/>
          </a:xfrm>
        </p:grpSpPr>
        <p:sp>
          <p:nvSpPr>
            <p:cNvPr name="Freeform 7" id="7"/>
            <p:cNvSpPr/>
            <p:nvPr/>
          </p:nvSpPr>
          <p:spPr>
            <a:xfrm flipH="false" flipV="false" rot="0">
              <a:off x="0" y="0"/>
              <a:ext cx="3614354" cy="1275724"/>
            </a:xfrm>
            <a:custGeom>
              <a:avLst/>
              <a:gdLst/>
              <a:ahLst/>
              <a:cxnLst/>
              <a:rect r="r" b="b" t="t" l="l"/>
              <a:pathLst>
                <a:path h="1275724" w="3614354">
                  <a:moveTo>
                    <a:pt x="0" y="0"/>
                  </a:moveTo>
                  <a:lnTo>
                    <a:pt x="3614354" y="0"/>
                  </a:lnTo>
                  <a:lnTo>
                    <a:pt x="3614354" y="1275724"/>
                  </a:lnTo>
                  <a:lnTo>
                    <a:pt x="0" y="1275724"/>
                  </a:lnTo>
                  <a:close/>
                </a:path>
              </a:pathLst>
            </a:custGeom>
            <a:gradFill rotWithShape="true">
              <a:gsLst>
                <a:gs pos="0">
                  <a:srgbClr val="2C3240">
                    <a:alpha val="100000"/>
                  </a:srgbClr>
                </a:gs>
                <a:gs pos="50000">
                  <a:srgbClr val="2C3240">
                    <a:alpha val="85500"/>
                  </a:srgbClr>
                </a:gs>
                <a:gs pos="100000">
                  <a:srgbClr val="2C3240">
                    <a:alpha val="77000"/>
                  </a:srgbClr>
                </a:gs>
              </a:gsLst>
              <a:lin ang="5400000"/>
            </a:gradFill>
          </p:spPr>
        </p:sp>
        <p:sp>
          <p:nvSpPr>
            <p:cNvPr name="TextBox 8" id="8"/>
            <p:cNvSpPr txBox="true"/>
            <p:nvPr/>
          </p:nvSpPr>
          <p:spPr>
            <a:xfrm>
              <a:off x="0" y="-76200"/>
              <a:ext cx="3614354" cy="1351924"/>
            </a:xfrm>
            <a:prstGeom prst="rect">
              <a:avLst/>
            </a:prstGeom>
          </p:spPr>
          <p:txBody>
            <a:bodyPr anchor="ctr" rtlCol="false" tIns="50800" lIns="50800" bIns="50800" rIns="50800"/>
            <a:lstStyle/>
            <a:p>
              <a:pPr algn="ctr">
                <a:lnSpc>
                  <a:spcPts val="3749"/>
                </a:lnSpc>
              </a:pPr>
            </a:p>
          </p:txBody>
        </p:sp>
      </p:grpSp>
      <p:sp>
        <p:nvSpPr>
          <p:cNvPr name="Freeform 9" id="9"/>
          <p:cNvSpPr/>
          <p:nvPr/>
        </p:nvSpPr>
        <p:spPr>
          <a:xfrm flipH="false" flipV="false" rot="0">
            <a:off x="17170422" y="9168311"/>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577527" y="3747698"/>
            <a:ext cx="13758400" cy="1955800"/>
          </a:xfrm>
          <a:prstGeom prst="rect">
            <a:avLst/>
          </a:prstGeom>
        </p:spPr>
        <p:txBody>
          <a:bodyPr anchor="t" rtlCol="false" tIns="0" lIns="0" bIns="0" rIns="0">
            <a:spAutoFit/>
          </a:bodyPr>
          <a:lstStyle/>
          <a:p>
            <a:pPr algn="ctr">
              <a:lnSpc>
                <a:spcPts val="7664"/>
              </a:lnSpc>
            </a:pPr>
            <a:r>
              <a:rPr lang="en-US" b="true" sz="6387">
                <a:solidFill>
                  <a:srgbClr val="47C5FB"/>
                </a:solidFill>
                <a:latin typeface="Now Bold"/>
                <a:ea typeface="Now Bold"/>
                <a:cs typeface="Now Bold"/>
                <a:sym typeface="Now Bold"/>
              </a:rPr>
              <a:t>SOFT ACTOR-CRITIC </a:t>
            </a:r>
          </a:p>
          <a:p>
            <a:pPr algn="ctr" marL="0" indent="0" lvl="0">
              <a:lnSpc>
                <a:spcPts val="7664"/>
              </a:lnSpc>
              <a:spcBef>
                <a:spcPct val="0"/>
              </a:spcBef>
            </a:pPr>
            <a:r>
              <a:rPr lang="en-US" b="true" sz="6387">
                <a:solidFill>
                  <a:srgbClr val="47C5FB"/>
                </a:solidFill>
                <a:latin typeface="Now Bold"/>
                <a:ea typeface="Now Bold"/>
                <a:cs typeface="Now Bold"/>
                <a:sym typeface="Now Bold"/>
              </a:rPr>
              <a:t>(SAC)</a:t>
            </a:r>
          </a:p>
        </p:txBody>
      </p:sp>
      <p:sp>
        <p:nvSpPr>
          <p:cNvPr name="TextBox 11" id="11"/>
          <p:cNvSpPr txBox="true"/>
          <p:nvPr/>
        </p:nvSpPr>
        <p:spPr>
          <a:xfrm rot="0">
            <a:off x="13698000" y="9334999"/>
            <a:ext cx="7973545" cy="700088"/>
          </a:xfrm>
          <a:prstGeom prst="rect">
            <a:avLst/>
          </a:prstGeom>
        </p:spPr>
        <p:txBody>
          <a:bodyPr anchor="t" rtlCol="false" tIns="0" lIns="0" bIns="0" rIns="0">
            <a:spAutoFit/>
          </a:bodyPr>
          <a:lstStyle/>
          <a:p>
            <a:pPr algn="ctr" marL="0" indent="0" lvl="0">
              <a:lnSpc>
                <a:spcPts val="5476"/>
              </a:lnSpc>
              <a:spcBef>
                <a:spcPct val="0"/>
              </a:spcBef>
            </a:pPr>
            <a:r>
              <a:rPr lang="en-US" b="true" sz="4563">
                <a:solidFill>
                  <a:srgbClr val="084C6E"/>
                </a:solidFill>
                <a:latin typeface="Now Bold"/>
                <a:ea typeface="Now Bold"/>
                <a:cs typeface="Now Bold"/>
                <a:sym typeface="Now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DAF2-zeHhuE</dc:identifier>
  <dcterms:modified xsi:type="dcterms:W3CDTF">2011-08-01T06:04:30Z</dcterms:modified>
  <cp:revision>1</cp:revision>
  <dc:title>Diaporama Jaune Dégradé Professionnel Intégration Développement d'Application Guide d'entreprise</dc:title>
</cp:coreProperties>
</file>